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Bell MT"/>
      <p:regular r:id="rId18"/>
      <p:bold r:id="rId19"/>
      <p:italic r:id="rId20"/>
      <p:boldItalic r:id="rId21"/>
    </p:embeddedFont>
    <p:embeddedFont>
      <p:font typeface="Alegreya"/>
      <p:regular r:id="rId22"/>
      <p:bold r:id="rId23"/>
      <p:italic r:id="rId24"/>
      <p:boldItalic r:id="rId25"/>
    </p:embeddedFont>
    <p:embeddedFont>
      <p:font typeface="Open San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ellMT-italic.fntdata"/><Relationship Id="rId22" Type="http://schemas.openxmlformats.org/officeDocument/2006/relationships/font" Target="fonts/Alegreya-regular.fntdata"/><Relationship Id="rId21" Type="http://schemas.openxmlformats.org/officeDocument/2006/relationships/font" Target="fonts/BellMT-boldItalic.fntdata"/><Relationship Id="rId24" Type="http://schemas.openxmlformats.org/officeDocument/2006/relationships/font" Target="fonts/Alegreya-italic.fntdata"/><Relationship Id="rId23" Type="http://schemas.openxmlformats.org/officeDocument/2006/relationships/font" Target="fonts/Alegreya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regular.fntdata"/><Relationship Id="rId25" Type="http://schemas.openxmlformats.org/officeDocument/2006/relationships/font" Target="fonts/Alegreya-boldItalic.fntdata"/><Relationship Id="rId28" Type="http://schemas.openxmlformats.org/officeDocument/2006/relationships/font" Target="fonts/OpenSans-italic.fntdata"/><Relationship Id="rId27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BellMT-bold.fntdata"/><Relationship Id="rId18" Type="http://schemas.openxmlformats.org/officeDocument/2006/relationships/font" Target="fonts/BellM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d25f93e235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d25f93e235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d35b91debd_3_4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d35b91debd_3_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d25f93e235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d25f93e23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3df11fe1f3_2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3df11fe1f3_2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1e0baccc5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1e0baccc5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d25f93e235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d25f93e235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35b91debd_3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d35b91debd_3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35b91debd_3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d35b91debd_3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35b91debd_3_4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3d35b91debd_3_4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" name="Google Shape;135;g3d35b91debd_3_4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35b91debd_3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d35b91debd_3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d35b91debd_3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d35b91debd_3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d35b91debd_3_4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d35b91debd_3_4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png"/><Relationship Id="rId4" Type="http://schemas.openxmlformats.org/officeDocument/2006/relationships/hyperlink" Target="https://cian.univ-tln.fr" TargetMode="External"/><Relationship Id="rId5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Relationship Id="rId5" Type="http://schemas.openxmlformats.org/officeDocument/2006/relationships/image" Target="../media/image1.png"/><Relationship Id="rId6" Type="http://schemas.openxmlformats.org/officeDocument/2006/relationships/image" Target="../media/image3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Relationship Id="rId4" Type="http://schemas.openxmlformats.org/officeDocument/2006/relationships/image" Target="../media/image39.png"/><Relationship Id="rId5" Type="http://schemas.openxmlformats.org/officeDocument/2006/relationships/image" Target="../media/image3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3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intelligent-acoustics.com/" TargetMode="Externa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0.png"/><Relationship Id="rId10" Type="http://schemas.openxmlformats.org/officeDocument/2006/relationships/image" Target="../media/image7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3.png"/><Relationship Id="rId4" Type="http://schemas.openxmlformats.org/officeDocument/2006/relationships/image" Target="../media/image13.jpg"/><Relationship Id="rId9" Type="http://schemas.openxmlformats.org/officeDocument/2006/relationships/image" Target="../media/image40.png"/><Relationship Id="rId5" Type="http://schemas.openxmlformats.org/officeDocument/2006/relationships/image" Target="../media/image24.png"/><Relationship Id="rId6" Type="http://schemas.openxmlformats.org/officeDocument/2006/relationships/image" Target="../media/image5.png"/><Relationship Id="rId7" Type="http://schemas.openxmlformats.org/officeDocument/2006/relationships/image" Target="../media/image3.png"/><Relationship Id="rId8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25.jp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12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11.png"/><Relationship Id="rId8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Relationship Id="rId4" Type="http://schemas.openxmlformats.org/officeDocument/2006/relationships/image" Target="../media/image8.png"/><Relationship Id="rId5" Type="http://schemas.openxmlformats.org/officeDocument/2006/relationships/image" Target="../media/image29.png"/><Relationship Id="rId6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.png"/><Relationship Id="rId5" Type="http://schemas.openxmlformats.org/officeDocument/2006/relationships/hyperlink" Target="http://drive.google.com/file/d/1Izwdyb8HS6mvgA9L6IibXmKpo8uxsTv7/view" TargetMode="External"/><Relationship Id="rId6" Type="http://schemas.openxmlformats.org/officeDocument/2006/relationships/image" Target="../media/image20.png"/><Relationship Id="rId7" Type="http://schemas.openxmlformats.org/officeDocument/2006/relationships/image" Target="../media/image44.png"/><Relationship Id="rId8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Relationship Id="rId4" Type="http://schemas.openxmlformats.org/officeDocument/2006/relationships/hyperlink" Target="https://cosphilog.fr/cachalotsPaca/?camp=20200114" TargetMode="External"/><Relationship Id="rId5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17.png"/><Relationship Id="rId6" Type="http://schemas.openxmlformats.org/officeDocument/2006/relationships/image" Target="../media/image1.png"/><Relationship Id="rId7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325" y="-41850"/>
            <a:ext cx="9144000" cy="5143500"/>
          </a:xfrm>
          <a:prstGeom prst="rect">
            <a:avLst/>
          </a:prstGeom>
          <a:solidFill>
            <a:srgbClr val="17406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CIAN_logo.png"/>
          <p:cNvPicPr preferRelativeResize="0"/>
          <p:nvPr/>
        </p:nvPicPr>
        <p:blipFill rotWithShape="1">
          <a:blip r:embed="rId3">
            <a:alphaModFix/>
          </a:blip>
          <a:srcRect b="0" l="30172" r="0" t="0"/>
          <a:stretch/>
        </p:blipFill>
        <p:spPr>
          <a:xfrm>
            <a:off x="3044847" y="222200"/>
            <a:ext cx="3942400" cy="44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6667525" y="4762950"/>
            <a:ext cx="24768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4"/>
              </a:rPr>
              <a:t>https://cian.univ-tln.fr</a:t>
            </a:r>
            <a:r>
              <a:rPr lang="fr" sz="1000">
                <a:solidFill>
                  <a:schemeClr val="dk2"/>
                </a:solidFill>
              </a:rPr>
              <a:t>  glotin@univ-tln.fr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65" name="Google Shape;65;p14" title="Capture d’écran 2026-04-27 à 11.00.29.png"/>
          <p:cNvPicPr preferRelativeResize="0"/>
          <p:nvPr/>
        </p:nvPicPr>
        <p:blipFill rotWithShape="1">
          <a:blip r:embed="rId5">
            <a:alphaModFix/>
          </a:blip>
          <a:srcRect b="0" l="0" r="2391" t="0"/>
          <a:stretch/>
        </p:blipFill>
        <p:spPr>
          <a:xfrm>
            <a:off x="2004853" y="222211"/>
            <a:ext cx="1040000" cy="44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 txBox="1"/>
          <p:nvPr/>
        </p:nvSpPr>
        <p:spPr>
          <a:xfrm>
            <a:off x="984375" y="90750"/>
            <a:ext cx="91440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Réseau IoT UTLN CIAN ETHAC </a:t>
            </a:r>
            <a:endParaRPr sz="25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grpSp>
        <p:nvGrpSpPr>
          <p:cNvPr id="202" name="Google Shape;202;p23"/>
          <p:cNvGrpSpPr/>
          <p:nvPr/>
        </p:nvGrpSpPr>
        <p:grpSpPr>
          <a:xfrm>
            <a:off x="4895538" y="696891"/>
            <a:ext cx="4248453" cy="3674545"/>
            <a:chOff x="4088700" y="645025"/>
            <a:chExt cx="4760172" cy="3858600"/>
          </a:xfrm>
        </p:grpSpPr>
        <p:sp>
          <p:nvSpPr>
            <p:cNvPr id="203" name="Google Shape;203;p23"/>
            <p:cNvSpPr txBox="1"/>
            <p:nvPr/>
          </p:nvSpPr>
          <p:spPr>
            <a:xfrm>
              <a:off x="4201550" y="4103425"/>
              <a:ext cx="4534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1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Carte prévisionnelle</a:t>
              </a:r>
              <a:r>
                <a:rPr i="1" lang="fr" sz="1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du déploiement des bouées Bombyx (carte de Stéphane Chavin).</a:t>
              </a:r>
              <a:endParaRPr i="1" sz="1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04" name="Google Shape;204;p23"/>
            <p:cNvGrpSpPr/>
            <p:nvPr/>
          </p:nvGrpSpPr>
          <p:grpSpPr>
            <a:xfrm>
              <a:off x="4088700" y="645025"/>
              <a:ext cx="4760172" cy="3414400"/>
              <a:chOff x="3734075" y="841013"/>
              <a:chExt cx="4760172" cy="3414400"/>
            </a:xfrm>
          </p:grpSpPr>
          <p:pic>
            <p:nvPicPr>
              <p:cNvPr id="205" name="Google Shape;205;p23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734075" y="841013"/>
                <a:ext cx="4760172" cy="34144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6" name="Google Shape;206;p23"/>
              <p:cNvSpPr/>
              <p:nvPr/>
            </p:nvSpPr>
            <p:spPr>
              <a:xfrm>
                <a:off x="5676953" y="1652344"/>
                <a:ext cx="109500" cy="110700"/>
              </a:xfrm>
              <a:prstGeom prst="star4">
                <a:avLst>
                  <a:gd fmla="val 12500" name="adj"/>
                </a:avLst>
              </a:prstGeom>
              <a:solidFill>
                <a:srgbClr val="FF0000"/>
              </a:solidFill>
              <a:ln cap="flat" cmpd="sng" w="9525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7" name="Google Shape;207;p23"/>
              <p:cNvSpPr/>
              <p:nvPr/>
            </p:nvSpPr>
            <p:spPr>
              <a:xfrm>
                <a:off x="5295953" y="1728544"/>
                <a:ext cx="109500" cy="110700"/>
              </a:xfrm>
              <a:prstGeom prst="star4">
                <a:avLst>
                  <a:gd fmla="val 12500" name="adj"/>
                </a:avLst>
              </a:prstGeom>
              <a:solidFill>
                <a:srgbClr val="FF0000"/>
              </a:solidFill>
              <a:ln cap="flat" cmpd="sng" w="9525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8" name="Google Shape;208;p23"/>
              <p:cNvSpPr/>
              <p:nvPr/>
            </p:nvSpPr>
            <p:spPr>
              <a:xfrm>
                <a:off x="6635460" y="2117147"/>
                <a:ext cx="109500" cy="110700"/>
              </a:xfrm>
              <a:prstGeom prst="star4">
                <a:avLst>
                  <a:gd fmla="val 12500" name="adj"/>
                </a:avLst>
              </a:prstGeom>
              <a:solidFill>
                <a:srgbClr val="FF0000"/>
              </a:solidFill>
              <a:ln cap="flat" cmpd="sng" w="9525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grpSp>
        <p:nvGrpSpPr>
          <p:cNvPr id="209" name="Google Shape;209;p23"/>
          <p:cNvGrpSpPr/>
          <p:nvPr/>
        </p:nvGrpSpPr>
        <p:grpSpPr>
          <a:xfrm>
            <a:off x="1038875" y="2326499"/>
            <a:ext cx="3110369" cy="2250909"/>
            <a:chOff x="-1733393" y="1160175"/>
            <a:chExt cx="3889419" cy="3109850"/>
          </a:xfrm>
        </p:grpSpPr>
        <p:pic>
          <p:nvPicPr>
            <p:cNvPr id="210" name="Google Shape;210;p23"/>
            <p:cNvPicPr preferRelativeResize="0"/>
            <p:nvPr/>
          </p:nvPicPr>
          <p:blipFill rotWithShape="1">
            <a:blip r:embed="rId4">
              <a:alphaModFix/>
            </a:blip>
            <a:srcRect b="11700" l="15603" r="24660" t="15174"/>
            <a:stretch/>
          </p:blipFill>
          <p:spPr>
            <a:xfrm>
              <a:off x="251375" y="1160175"/>
              <a:ext cx="1904651" cy="31098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1" name="Google Shape;211;p23"/>
            <p:cNvCxnSpPr/>
            <p:nvPr/>
          </p:nvCxnSpPr>
          <p:spPr>
            <a:xfrm>
              <a:off x="1875925" y="1356775"/>
              <a:ext cx="3600" cy="25047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sp>
          <p:nvSpPr>
            <p:cNvPr id="212" name="Google Shape;212;p23"/>
            <p:cNvSpPr txBox="1"/>
            <p:nvPr/>
          </p:nvSpPr>
          <p:spPr>
            <a:xfrm rot="-5400000">
              <a:off x="1328578" y="2172153"/>
              <a:ext cx="891300" cy="4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200">
                  <a:solidFill>
                    <a:srgbClr val="FF0000"/>
                  </a:solidFill>
                </a:rPr>
                <a:t>~2m</a:t>
              </a:r>
              <a:endParaRPr sz="1200">
                <a:solidFill>
                  <a:srgbClr val="FF0000"/>
                </a:solidFill>
              </a:endParaRPr>
            </a:p>
          </p:txBody>
        </p:sp>
        <p:sp>
          <p:nvSpPr>
            <p:cNvPr id="213" name="Google Shape;213;p23"/>
            <p:cNvSpPr txBox="1"/>
            <p:nvPr/>
          </p:nvSpPr>
          <p:spPr>
            <a:xfrm>
              <a:off x="-1733393" y="2717332"/>
              <a:ext cx="1984800" cy="7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10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Élément de surface de l’antenne BOMBYX4</a:t>
              </a:r>
              <a:endParaRPr i="1" sz="1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14" name="Google Shape;214;p23"/>
          <p:cNvSpPr txBox="1"/>
          <p:nvPr/>
        </p:nvSpPr>
        <p:spPr>
          <a:xfrm>
            <a:off x="376450" y="696900"/>
            <a:ext cx="4596900" cy="15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  <a:latin typeface="Bell MT"/>
                <a:ea typeface="Bell MT"/>
                <a:cs typeface="Bell MT"/>
                <a:sym typeface="Bell MT"/>
              </a:rPr>
              <a:t>⬪ Réseau de bouées par CIAN→ recoupement des données </a:t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  <a:latin typeface="Bell MT"/>
                <a:ea typeface="Bell MT"/>
                <a:cs typeface="Bell MT"/>
                <a:sym typeface="Bell MT"/>
              </a:rPr>
              <a:t>⬪ Panneaux solaires → longue autonomie </a:t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  <a:latin typeface="Bell MT"/>
                <a:ea typeface="Bell MT"/>
                <a:cs typeface="Bell MT"/>
                <a:sym typeface="Bell MT"/>
              </a:rPr>
              <a:t>⬪ Système de détection embarqué </a:t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  <a:latin typeface="Bell MT"/>
                <a:ea typeface="Bell MT"/>
                <a:cs typeface="Bell MT"/>
                <a:sym typeface="Bell MT"/>
              </a:rPr>
              <a:t>⬪Transmission détection en temps réel</a:t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</p:txBody>
      </p:sp>
      <p:sp>
        <p:nvSpPr>
          <p:cNvPr id="215" name="Google Shape;215;p2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6" name="Google Shape;216;p23"/>
          <p:cNvSpPr txBox="1"/>
          <p:nvPr/>
        </p:nvSpPr>
        <p:spPr>
          <a:xfrm>
            <a:off x="2333475" y="4781073"/>
            <a:ext cx="39591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fr" sz="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Comité national du sanctuaire Pelagos</a:t>
            </a:r>
            <a:endParaRPr i="1" sz="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37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fr" sz="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| 16/10/2024</a:t>
            </a:r>
            <a:endParaRPr b="1"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7" name="Google Shape;21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600" y="4689018"/>
            <a:ext cx="440950" cy="44097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/>
        </p:nvSpPr>
        <p:spPr>
          <a:xfrm>
            <a:off x="8537375" y="4697850"/>
            <a:ext cx="4179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</a:t>
            </a:r>
            <a:endParaRPr b="1" sz="1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p23"/>
          <p:cNvSpPr/>
          <p:nvPr/>
        </p:nvSpPr>
        <p:spPr>
          <a:xfrm>
            <a:off x="5893274" y="1858448"/>
            <a:ext cx="97800" cy="105300"/>
          </a:xfrm>
          <a:prstGeom prst="star4">
            <a:avLst>
              <a:gd fmla="val 12500" name="adj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" name="Google Shape;220;p23"/>
          <p:cNvSpPr/>
          <p:nvPr/>
        </p:nvSpPr>
        <p:spPr>
          <a:xfrm>
            <a:off x="6170748" y="1580975"/>
            <a:ext cx="97800" cy="105300"/>
          </a:xfrm>
          <a:prstGeom prst="star4">
            <a:avLst>
              <a:gd fmla="val 12500" name="adj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" name="Google Shape;221;p23"/>
          <p:cNvSpPr/>
          <p:nvPr/>
        </p:nvSpPr>
        <p:spPr>
          <a:xfrm>
            <a:off x="5432628" y="1897804"/>
            <a:ext cx="97800" cy="105300"/>
          </a:xfrm>
          <a:prstGeom prst="star4">
            <a:avLst>
              <a:gd fmla="val 12500" name="adj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2" name="Google Shape;222;p23"/>
          <p:cNvPicPr preferRelativeResize="0"/>
          <p:nvPr/>
        </p:nvPicPr>
        <p:blipFill rotWithShape="1">
          <a:blip r:embed="rId6">
            <a:alphaModFix/>
          </a:blip>
          <a:srcRect b="73337" l="24994" r="65212" t="0"/>
          <a:stretch/>
        </p:blipFill>
        <p:spPr>
          <a:xfrm>
            <a:off x="1752066" y="-49737"/>
            <a:ext cx="658349" cy="584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3"/>
          <p:cNvPicPr preferRelativeResize="0"/>
          <p:nvPr/>
        </p:nvPicPr>
        <p:blipFill rotWithShape="1">
          <a:blip r:embed="rId6">
            <a:alphaModFix/>
          </a:blip>
          <a:srcRect b="73337" l="567" r="85546" t="0"/>
          <a:stretch/>
        </p:blipFill>
        <p:spPr>
          <a:xfrm>
            <a:off x="23654" y="-574"/>
            <a:ext cx="995925" cy="62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3"/>
          <p:cNvPicPr preferRelativeResize="0"/>
          <p:nvPr/>
        </p:nvPicPr>
        <p:blipFill rotWithShape="1">
          <a:blip r:embed="rId6">
            <a:alphaModFix/>
          </a:blip>
          <a:srcRect b="73337" l="14483" r="74974" t="0"/>
          <a:stretch/>
        </p:blipFill>
        <p:spPr>
          <a:xfrm>
            <a:off x="1033863" y="-48900"/>
            <a:ext cx="703924" cy="58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24" title="Capture d’écran 2026-03-25 à 10.22.3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2369" y="1969550"/>
            <a:ext cx="4610906" cy="257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4" title="Capture d’écran 2026-03-25 à 10.22.2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201" y="1904925"/>
            <a:ext cx="2795349" cy="2639801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4"/>
          <p:cNvSpPr txBox="1"/>
          <p:nvPr/>
        </p:nvSpPr>
        <p:spPr>
          <a:xfrm>
            <a:off x="74998" y="676541"/>
            <a:ext cx="8994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  Exemple de projet de suivi d’oiseaux :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  Projet EUROPEEN BIODIVERSA : TABMON finissant en fin 2027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  Suivi des oiseaux sur 3 ans à l’échelle européenne, 120 stations,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  dont dans DP83 qui est au coeur du réseau européen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32" name="Google Shape;232;p24"/>
          <p:cNvSpPr txBox="1"/>
          <p:nvPr/>
        </p:nvSpPr>
        <p:spPr>
          <a:xfrm>
            <a:off x="0" y="4462200"/>
            <a:ext cx="89940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Renforcement souhaité pour densifier le réseau dans le DP83, hot spot de biodiversité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Estimation de la Capacité de Charge des iles d’Or </a:t>
            </a:r>
            <a:endParaRPr b="1"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33" name="Google Shape;233;p24"/>
          <p:cNvSpPr txBox="1"/>
          <p:nvPr/>
        </p:nvSpPr>
        <p:spPr>
          <a:xfrm>
            <a:off x="1627050" y="0"/>
            <a:ext cx="8891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Tabmon </a:t>
            </a:r>
            <a:r>
              <a:rPr b="1" lang="fr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</a:t>
            </a:r>
            <a:r>
              <a:rPr b="1" lang="fr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Veille de la biodiversité terrestre </a:t>
            </a:r>
            <a:endParaRPr b="1" sz="2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4" name="Google Shape;234;p24"/>
          <p:cNvPicPr preferRelativeResize="0"/>
          <p:nvPr/>
        </p:nvPicPr>
        <p:blipFill rotWithShape="1">
          <a:blip r:embed="rId5">
            <a:alphaModFix/>
          </a:blip>
          <a:srcRect b="88430" l="26449" r="0" t="0"/>
          <a:stretch/>
        </p:blipFill>
        <p:spPr>
          <a:xfrm>
            <a:off x="0" y="62038"/>
            <a:ext cx="2770426" cy="49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5" title="M2_BioacoustiqueIA_q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" y="0"/>
            <a:ext cx="460115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5" title="Capture d’écran 2025-03-13 à 14.48.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1150" y="19525"/>
            <a:ext cx="6745099" cy="4296026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5"/>
          <p:cNvSpPr txBox="1"/>
          <p:nvPr/>
        </p:nvSpPr>
        <p:spPr>
          <a:xfrm>
            <a:off x="5050150" y="19525"/>
            <a:ext cx="4115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                sept 2026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42" name="Google Shape;242;p25"/>
          <p:cNvSpPr txBox="1"/>
          <p:nvPr/>
        </p:nvSpPr>
        <p:spPr>
          <a:xfrm>
            <a:off x="4901700" y="4822550"/>
            <a:ext cx="4276500" cy="1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43" name="Google Shape;243;p25"/>
          <p:cNvSpPr/>
          <p:nvPr/>
        </p:nvSpPr>
        <p:spPr>
          <a:xfrm>
            <a:off x="2081050" y="2484650"/>
            <a:ext cx="264900" cy="390900"/>
          </a:xfrm>
          <a:prstGeom prst="rect">
            <a:avLst/>
          </a:prstGeom>
          <a:solidFill>
            <a:srgbClr val="2A60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4" name="Google Shape;244;p25" title="P128038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31647" y="3718725"/>
            <a:ext cx="2061952" cy="1546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1" name="Google Shape;71;p15"/>
          <p:cNvSpPr txBox="1"/>
          <p:nvPr/>
        </p:nvSpPr>
        <p:spPr>
          <a:xfrm>
            <a:off x="0" y="0"/>
            <a:ext cx="8883600" cy="57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Times New Roman"/>
              <a:buChar char="●"/>
            </a:pPr>
            <a:r>
              <a:rPr b="1" i="1" lang="fr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CIAN: né de </a:t>
            </a:r>
            <a:r>
              <a:rPr b="1" i="1" lang="fr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 ans Recherche &amp; Formation UTLN en IA pour l’acoustique </a:t>
            </a:r>
            <a:endParaRPr b="1" i="1"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b="1" i="1" lang="f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Ouverture officielle été 2024 :</a:t>
            </a:r>
            <a:endParaRPr b="1" i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LIS, IM2NP, MIO, COSMER, IMATH </a:t>
            </a:r>
            <a:endParaRPr b="1" i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IMSIC, CERC …</a:t>
            </a:r>
            <a:endParaRPr b="1" i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env. 40 EC sur UTLN</a:t>
            </a:r>
            <a:endParaRPr b="1" i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20 part. sociaux éco + 20 part. internat.</a:t>
            </a:r>
            <a:endParaRPr b="1" i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b="1" i="1" lang="f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Une startup en ouverture : </a:t>
            </a:r>
            <a:r>
              <a:rPr b="1" i="1" lang="fr" sz="24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https://intelligent-acoustics.com/</a:t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b="1" i="1" lang="f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Ouverture Master IA et acoustique sous-marine UTLN &amp; StEtienne sept 2026</a:t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585" y="863925"/>
            <a:ext cx="6485964" cy="27592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505600" y="97225"/>
            <a:ext cx="75645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1018200" y="43675"/>
            <a:ext cx="7107600" cy="4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chemeClr val="dk1"/>
                </a:solidFill>
              </a:rPr>
              <a:t>CIAN : des Capteurs à la Décision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27648" l="12667" r="25574" t="14354"/>
          <a:stretch/>
        </p:blipFill>
        <p:spPr>
          <a:xfrm>
            <a:off x="651450" y="3996142"/>
            <a:ext cx="1131950" cy="49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993269" y="3846121"/>
            <a:ext cx="807476" cy="140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 rotWithShape="1">
          <a:blip r:embed="rId6">
            <a:alphaModFix/>
          </a:blip>
          <a:srcRect b="-50261" l="-132016" r="-167186" t="-43349"/>
          <a:stretch/>
        </p:blipFill>
        <p:spPr>
          <a:xfrm>
            <a:off x="806800" y="3164751"/>
            <a:ext cx="6600073" cy="2759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67965" y="3846125"/>
            <a:ext cx="2393709" cy="11473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61100" y="3018271"/>
            <a:ext cx="1131949" cy="75567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7895125" y="2469650"/>
            <a:ext cx="1263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rgbClr val="0000FF"/>
                </a:solidFill>
              </a:rPr>
              <a:t>Legislation</a:t>
            </a:r>
            <a:endParaRPr b="1" sz="1600">
              <a:solidFill>
                <a:srgbClr val="0000FF"/>
              </a:solidFill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29396" y="695275"/>
            <a:ext cx="1548279" cy="9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11775" y="1716199"/>
            <a:ext cx="951050" cy="70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09355" y="656979"/>
            <a:ext cx="2253469" cy="75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13675" y="3812110"/>
            <a:ext cx="807475" cy="121539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7"/>
          <p:cNvPicPr preferRelativeResize="0"/>
          <p:nvPr/>
        </p:nvPicPr>
        <p:blipFill rotWithShape="1">
          <a:blip r:embed="rId3">
            <a:alphaModFix/>
          </a:blip>
          <a:srcRect b="10722" l="0" r="0" t="11860"/>
          <a:stretch/>
        </p:blipFill>
        <p:spPr>
          <a:xfrm>
            <a:off x="1649088" y="1477688"/>
            <a:ext cx="5651825" cy="235877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/>
        </p:nvSpPr>
        <p:spPr>
          <a:xfrm>
            <a:off x="404075" y="243450"/>
            <a:ext cx="2866200" cy="423300"/>
          </a:xfrm>
          <a:prstGeom prst="rect">
            <a:avLst/>
          </a:prstGeom>
          <a:noFill/>
          <a:ln>
            <a:noFill/>
          </a:ln>
          <a:effectLst>
            <a:outerShdw rotWithShape="0" algn="bl" dist="19050">
              <a:srgbClr val="000000">
                <a:alpha val="5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5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 Méditerranée</a:t>
            </a:r>
            <a:endParaRPr b="1" sz="15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00" y="4689018"/>
            <a:ext cx="440950" cy="44097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/>
          <p:nvPr/>
        </p:nvSpPr>
        <p:spPr>
          <a:xfrm rot="8013">
            <a:off x="478700" y="671525"/>
            <a:ext cx="128700" cy="111000"/>
          </a:xfrm>
          <a:prstGeom prst="triangle">
            <a:avLst>
              <a:gd fmla="val 100000" name="adj"/>
            </a:avLst>
          </a:prstGeom>
          <a:solidFill>
            <a:srgbClr val="073763"/>
          </a:solidFill>
          <a:ln cap="flat" cmpd="sng" w="9525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7"/>
          <p:cNvSpPr txBox="1"/>
          <p:nvPr/>
        </p:nvSpPr>
        <p:spPr>
          <a:xfrm>
            <a:off x="565850" y="566950"/>
            <a:ext cx="28662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mammifères marins</a:t>
            </a:r>
            <a:endParaRPr i="1" sz="9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8537375" y="4697850"/>
            <a:ext cx="4179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</a:t>
            </a:r>
            <a:endParaRPr b="1" sz="1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00675" y="1036451"/>
            <a:ext cx="876901" cy="585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27775" y="993875"/>
            <a:ext cx="1697675" cy="108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7025" y="2124030"/>
            <a:ext cx="1062626" cy="680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2094525" y="3285970"/>
            <a:ext cx="804163" cy="515030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104" name="Google Shape;104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04526" y="3009700"/>
            <a:ext cx="804174" cy="51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551325" y="1057097"/>
            <a:ext cx="2019901" cy="1347666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/>
        </p:nvSpPr>
        <p:spPr>
          <a:xfrm>
            <a:off x="6447813" y="1966525"/>
            <a:ext cx="19134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dk1"/>
                </a:solidFill>
              </a:rPr>
              <a:t>Rorqual commun</a:t>
            </a:r>
            <a:endParaRPr b="1" i="1"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dk1"/>
                </a:solidFill>
              </a:rPr>
              <a:t>Balaenoptera physalus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248200" y="1301525"/>
            <a:ext cx="15627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dk1"/>
                </a:solidFill>
              </a:rPr>
              <a:t>Cachalot</a:t>
            </a:r>
            <a:endParaRPr b="1" i="1" sz="900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dk1"/>
                </a:solidFill>
              </a:rPr>
              <a:t>Physeter macrocephalus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248200" y="2746600"/>
            <a:ext cx="15627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dk1"/>
                </a:solidFill>
              </a:rPr>
              <a:t>Baleine à bec de Cuvier</a:t>
            </a:r>
            <a:endParaRPr b="1" i="1"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dk1"/>
                </a:solidFill>
              </a:rPr>
              <a:t>Ziphius cavirostris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1420500" y="3724788"/>
            <a:ext cx="15627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dk1"/>
                </a:solidFill>
              </a:rPr>
              <a:t>Dauphin bleu et blanc</a:t>
            </a:r>
            <a:endParaRPr b="1" i="1" sz="900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dk1"/>
                </a:solidFill>
              </a:rPr>
              <a:t>Stenella coeruleoalba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7151175" y="3486400"/>
            <a:ext cx="18750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dk1"/>
                </a:solidFill>
              </a:rPr>
              <a:t>Dauphin commun à bec court</a:t>
            </a:r>
            <a:endParaRPr b="1" i="1"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dk1"/>
                </a:solidFill>
              </a:rPr>
              <a:t>Delphinus delphis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4977575" y="1123188"/>
            <a:ext cx="15627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dk1"/>
                </a:solidFill>
              </a:rPr>
              <a:t>Grand Dauphin</a:t>
            </a:r>
            <a:endParaRPr b="1" i="1"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dk1"/>
                </a:solidFill>
              </a:rPr>
              <a:t>Tursiops truncatus</a:t>
            </a:r>
            <a:endParaRPr sz="1600">
              <a:solidFill>
                <a:schemeClr val="dk2"/>
              </a:solidFill>
            </a:endParaRPr>
          </a:p>
        </p:txBody>
      </p:sp>
      <p:pic>
        <p:nvPicPr>
          <p:cNvPr id="112" name="Google Shape;112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364029" y="3814200"/>
            <a:ext cx="1020021" cy="68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7"/>
          <p:cNvSpPr txBox="1"/>
          <p:nvPr/>
        </p:nvSpPr>
        <p:spPr>
          <a:xfrm>
            <a:off x="6384050" y="3933138"/>
            <a:ext cx="15627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dk1"/>
                </a:solidFill>
              </a:rPr>
              <a:t>Globicéphale</a:t>
            </a:r>
            <a:endParaRPr b="1" i="1"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dk1"/>
                </a:solidFill>
              </a:rPr>
              <a:t>Globicephala melas</a:t>
            </a:r>
            <a:endParaRPr sz="1600">
              <a:solidFill>
                <a:schemeClr val="dk2"/>
              </a:solidFill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373575" y="3486393"/>
            <a:ext cx="935374" cy="62405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7"/>
          <p:cNvSpPr txBox="1"/>
          <p:nvPr/>
        </p:nvSpPr>
        <p:spPr>
          <a:xfrm>
            <a:off x="3204687" y="4084250"/>
            <a:ext cx="15627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dk1"/>
                </a:solidFill>
              </a:rPr>
              <a:t>Dauphin de Risso</a:t>
            </a:r>
            <a:endParaRPr b="1" i="1"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dk1"/>
                </a:solidFill>
              </a:rPr>
              <a:t>Grampus griseus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327025" y="-122025"/>
            <a:ext cx="868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 Étude de la biodiversité Marine</a:t>
            </a:r>
            <a:endParaRPr b="1"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8"/>
          <p:cNvPicPr preferRelativeResize="0"/>
          <p:nvPr/>
        </p:nvPicPr>
        <p:blipFill rotWithShape="1">
          <a:blip r:embed="rId3">
            <a:alphaModFix/>
          </a:blip>
          <a:srcRect b="4498" l="0" r="0" t="1110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 txBox="1"/>
          <p:nvPr/>
        </p:nvSpPr>
        <p:spPr>
          <a:xfrm>
            <a:off x="4687350" y="2025750"/>
            <a:ext cx="36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1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3296063" y="2971125"/>
            <a:ext cx="36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2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124" name="Google Shape;124;p18"/>
          <p:cNvCxnSpPr/>
          <p:nvPr/>
        </p:nvCxnSpPr>
        <p:spPr>
          <a:xfrm flipH="1">
            <a:off x="4331550" y="2311550"/>
            <a:ext cx="279600" cy="1332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25" name="Google Shape;125;p18"/>
          <p:cNvSpPr txBox="1"/>
          <p:nvPr/>
        </p:nvSpPr>
        <p:spPr>
          <a:xfrm>
            <a:off x="3496013" y="4478300"/>
            <a:ext cx="36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5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5516175" y="3310300"/>
            <a:ext cx="36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3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127" name="Google Shape;127;p18"/>
          <p:cNvCxnSpPr/>
          <p:nvPr/>
        </p:nvCxnSpPr>
        <p:spPr>
          <a:xfrm flipH="1">
            <a:off x="4960500" y="3570800"/>
            <a:ext cx="485700" cy="30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28" name="Google Shape;128;p18"/>
          <p:cNvCxnSpPr/>
          <p:nvPr/>
        </p:nvCxnSpPr>
        <p:spPr>
          <a:xfrm flipH="1">
            <a:off x="3822838" y="4673600"/>
            <a:ext cx="485700" cy="30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cxnSp>
        <p:nvCxnSpPr>
          <p:cNvPr id="129" name="Google Shape;129;p18"/>
          <p:cNvCxnSpPr/>
          <p:nvPr/>
        </p:nvCxnSpPr>
        <p:spPr>
          <a:xfrm flipH="1">
            <a:off x="3659425" y="3242625"/>
            <a:ext cx="485700" cy="30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cxnSp>
        <p:nvCxnSpPr>
          <p:cNvPr id="130" name="Google Shape;130;p18"/>
          <p:cNvCxnSpPr/>
          <p:nvPr/>
        </p:nvCxnSpPr>
        <p:spPr>
          <a:xfrm flipH="1">
            <a:off x="3337175" y="3703900"/>
            <a:ext cx="279600" cy="1332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  <p:sp>
        <p:nvSpPr>
          <p:cNvPr id="131" name="Google Shape;131;p18"/>
          <p:cNvSpPr txBox="1"/>
          <p:nvPr/>
        </p:nvSpPr>
        <p:spPr>
          <a:xfrm>
            <a:off x="2934275" y="3703900"/>
            <a:ext cx="361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4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9"/>
          <p:cNvPicPr preferRelativeResize="0"/>
          <p:nvPr/>
        </p:nvPicPr>
        <p:blipFill rotWithShape="1">
          <a:blip r:embed="rId3">
            <a:alphaModFix/>
          </a:blip>
          <a:srcRect b="9" l="0" r="30930" t="8256"/>
          <a:stretch/>
        </p:blipFill>
        <p:spPr>
          <a:xfrm>
            <a:off x="5210125" y="597738"/>
            <a:ext cx="3647161" cy="2447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" name="Google Shape;138;p19"/>
          <p:cNvGrpSpPr/>
          <p:nvPr/>
        </p:nvGrpSpPr>
        <p:grpSpPr>
          <a:xfrm>
            <a:off x="5210196" y="2913779"/>
            <a:ext cx="3646997" cy="1287568"/>
            <a:chOff x="152400" y="1711431"/>
            <a:chExt cx="6000324" cy="1774732"/>
          </a:xfrm>
        </p:grpSpPr>
        <p:pic>
          <p:nvPicPr>
            <p:cNvPr id="139" name="Google Shape;139;p19"/>
            <p:cNvPicPr preferRelativeResize="0"/>
            <p:nvPr/>
          </p:nvPicPr>
          <p:blipFill rotWithShape="1">
            <a:blip r:embed="rId4">
              <a:alphaModFix/>
            </a:blip>
            <a:srcRect b="0" l="-1265" r="18043" t="49993"/>
            <a:stretch/>
          </p:blipFill>
          <p:spPr>
            <a:xfrm>
              <a:off x="152400" y="1819050"/>
              <a:ext cx="5508725" cy="1667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19"/>
            <p:cNvPicPr preferRelativeResize="0"/>
            <p:nvPr/>
          </p:nvPicPr>
          <p:blipFill rotWithShape="1">
            <a:blip r:embed="rId4">
              <a:alphaModFix/>
            </a:blip>
            <a:srcRect b="0" l="83684" r="10019" t="1410"/>
            <a:stretch/>
          </p:blipFill>
          <p:spPr>
            <a:xfrm>
              <a:off x="5692789" y="1711431"/>
              <a:ext cx="459936" cy="17747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" name="Google Shape;141;p19"/>
          <p:cNvSpPr txBox="1"/>
          <p:nvPr/>
        </p:nvSpPr>
        <p:spPr>
          <a:xfrm>
            <a:off x="5210200" y="4052325"/>
            <a:ext cx="38766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2015-2018 : Poupard et al. 2022</a:t>
            </a:r>
            <a:endParaRPr i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Enregistrement positif = un enregistrement avec au moins 3 détection au dessus d’un seuil de 0.5 (0.9 pour 2022)</a:t>
            </a:r>
            <a:endParaRPr i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2" name="Google Shape;142;p19"/>
          <p:cNvPicPr preferRelativeResize="0"/>
          <p:nvPr/>
        </p:nvPicPr>
        <p:blipFill rotWithShape="1">
          <a:blip r:embed="rId5">
            <a:alphaModFix/>
          </a:blip>
          <a:srcRect b="28763" l="0" r="0" t="30623"/>
          <a:stretch/>
        </p:blipFill>
        <p:spPr>
          <a:xfrm>
            <a:off x="678025" y="3225699"/>
            <a:ext cx="3049200" cy="82662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44" name="Google Shape;144;p19"/>
          <p:cNvSpPr txBox="1"/>
          <p:nvPr/>
        </p:nvSpPr>
        <p:spPr>
          <a:xfrm>
            <a:off x="2333475" y="4781073"/>
            <a:ext cx="39591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fr" sz="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Comité national du sanctuaire Pelagos</a:t>
            </a:r>
            <a:endParaRPr i="1" sz="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37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fr" sz="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| 16/10/2024</a:t>
            </a:r>
            <a:endParaRPr b="1"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287575" y="1051050"/>
            <a:ext cx="3830100" cy="1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u="sng">
                <a:solidFill>
                  <a:schemeClr val="dk1"/>
                </a:solidFill>
                <a:latin typeface="Bell MT"/>
                <a:ea typeface="Bell MT"/>
                <a:cs typeface="Bell MT"/>
                <a:sym typeface="Bell MT"/>
              </a:rPr>
              <a:t>Présence acoustique du cachalot</a:t>
            </a:r>
            <a:endParaRPr b="1" u="sng"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  <a:latin typeface="Bell MT"/>
                <a:ea typeface="Bell MT"/>
                <a:cs typeface="Bell MT"/>
                <a:sym typeface="Bell MT"/>
              </a:rPr>
              <a:t>⬪ 226 passages de cachalot sur bombyx 1</a:t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  <a:latin typeface="Bell MT"/>
                <a:ea typeface="Bell MT"/>
                <a:cs typeface="Bell MT"/>
                <a:sym typeface="Bell MT"/>
              </a:rPr>
              <a:t>⬪ Pas de cycle saisonnier particulier </a:t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  <a:latin typeface="Bell MT"/>
                <a:ea typeface="Bell MT"/>
                <a:cs typeface="Bell MT"/>
                <a:sym typeface="Bell MT"/>
              </a:rPr>
              <a:t>⬪ Périodes de plus forte activité </a:t>
            </a:r>
            <a:endParaRPr>
              <a:solidFill>
                <a:schemeClr val="dk1"/>
              </a:solidFill>
              <a:latin typeface="Bell MT"/>
              <a:ea typeface="Bell MT"/>
              <a:cs typeface="Bell MT"/>
              <a:sym typeface="Bell MT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125" y="0"/>
            <a:ext cx="91440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>
                <a:latin typeface="Alegreya"/>
                <a:ea typeface="Alegreya"/>
                <a:cs typeface="Alegreya"/>
                <a:sym typeface="Alegreya"/>
              </a:rPr>
              <a:t>COMPORTEMENT</a:t>
            </a:r>
            <a:endParaRPr sz="250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cxnSp>
        <p:nvCxnSpPr>
          <p:cNvPr id="147" name="Google Shape;147;p19"/>
          <p:cNvCxnSpPr/>
          <p:nvPr/>
        </p:nvCxnSpPr>
        <p:spPr>
          <a:xfrm flipH="1" rot="10800000">
            <a:off x="125" y="329700"/>
            <a:ext cx="2959200" cy="3600"/>
          </a:xfrm>
          <a:prstGeom prst="straightConnector1">
            <a:avLst/>
          </a:prstGeom>
          <a:noFill/>
          <a:ln cap="flat" cmpd="sng" w="19050">
            <a:solidFill>
              <a:srgbClr val="07376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8" name="Google Shape;148;p19"/>
          <p:cNvCxnSpPr/>
          <p:nvPr/>
        </p:nvCxnSpPr>
        <p:spPr>
          <a:xfrm flipH="1" rot="10800000">
            <a:off x="6201125" y="339900"/>
            <a:ext cx="2958000" cy="3600"/>
          </a:xfrm>
          <a:prstGeom prst="straightConnector1">
            <a:avLst/>
          </a:prstGeom>
          <a:noFill/>
          <a:ln cap="flat" cmpd="sng" w="19050">
            <a:solidFill>
              <a:srgbClr val="07376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9" name="Google Shape;149;p19"/>
          <p:cNvSpPr/>
          <p:nvPr/>
        </p:nvSpPr>
        <p:spPr>
          <a:xfrm>
            <a:off x="0" y="4628700"/>
            <a:ext cx="2019900" cy="561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0" name="Google Shape;15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600" y="4689018"/>
            <a:ext cx="440950" cy="44097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9"/>
          <p:cNvSpPr txBox="1"/>
          <p:nvPr/>
        </p:nvSpPr>
        <p:spPr>
          <a:xfrm>
            <a:off x="8537375" y="4697850"/>
            <a:ext cx="4179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</a:t>
            </a:r>
            <a:endParaRPr b="1" sz="1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0"/>
          <p:cNvPicPr preferRelativeResize="0"/>
          <p:nvPr/>
        </p:nvPicPr>
        <p:blipFill rotWithShape="1">
          <a:blip r:embed="rId3">
            <a:alphaModFix/>
          </a:blip>
          <a:srcRect b="6439" l="0" r="0" t="916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00" y="4689018"/>
            <a:ext cx="440950" cy="44097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0"/>
          <p:cNvSpPr txBox="1"/>
          <p:nvPr/>
        </p:nvSpPr>
        <p:spPr>
          <a:xfrm>
            <a:off x="8537375" y="4697850"/>
            <a:ext cx="4179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</a:t>
            </a:r>
            <a:endParaRPr b="1" sz="1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9" name="Google Shape;159;p20"/>
          <p:cNvSpPr txBox="1"/>
          <p:nvPr/>
        </p:nvSpPr>
        <p:spPr>
          <a:xfrm>
            <a:off x="3657875" y="4287000"/>
            <a:ext cx="1557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B4C7DC"/>
                </a:solidFill>
              </a:rPr>
              <a:t>© CHAVIN Stéphane</a:t>
            </a:r>
            <a:endParaRPr sz="900">
              <a:solidFill>
                <a:srgbClr val="B4C7DC"/>
              </a:solidFill>
            </a:endParaRPr>
          </a:p>
        </p:txBody>
      </p:sp>
      <p:pic>
        <p:nvPicPr>
          <p:cNvPr id="160" name="Google Shape;160;p20" title="118620_play_icon.png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67113" y="3935073"/>
            <a:ext cx="400175" cy="4001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61" name="Google Shape;161;p20"/>
          <p:cNvSpPr txBox="1"/>
          <p:nvPr/>
        </p:nvSpPr>
        <p:spPr>
          <a:xfrm>
            <a:off x="6439800" y="3897425"/>
            <a:ext cx="20976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Double sonde</a:t>
            </a:r>
            <a:endParaRPr b="1" i="1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1er Octobre  -   Au large de Nice</a:t>
            </a:r>
            <a:endParaRPr i="1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2" name="Google Shape;162;p20"/>
          <p:cNvPicPr preferRelativeResize="0"/>
          <p:nvPr/>
        </p:nvPicPr>
        <p:blipFill rotWithShape="1">
          <a:blip r:embed="rId7">
            <a:alphaModFix/>
          </a:blip>
          <a:srcRect b="478" l="0" r="0" t="0"/>
          <a:stretch/>
        </p:blipFill>
        <p:spPr>
          <a:xfrm>
            <a:off x="46500" y="0"/>
            <a:ext cx="1673501" cy="2368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" name="Google Shape;163;p20"/>
          <p:cNvGrpSpPr/>
          <p:nvPr/>
        </p:nvGrpSpPr>
        <p:grpSpPr>
          <a:xfrm>
            <a:off x="6749083" y="65093"/>
            <a:ext cx="2206197" cy="1316742"/>
            <a:chOff x="555550" y="1260624"/>
            <a:chExt cx="4842400" cy="2890126"/>
          </a:xfrm>
        </p:grpSpPr>
        <p:pic>
          <p:nvPicPr>
            <p:cNvPr id="164" name="Google Shape;164;p2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55550" y="1260624"/>
              <a:ext cx="4842400" cy="2890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" name="Google Shape;165;p20"/>
            <p:cNvSpPr txBox="1"/>
            <p:nvPr/>
          </p:nvSpPr>
          <p:spPr>
            <a:xfrm>
              <a:off x="555550" y="3858250"/>
              <a:ext cx="3000000" cy="29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650" lIns="41650" spcFirstLastPara="1" rIns="41650" wrap="square" tIns="41650">
              <a:spAutoFit/>
            </a:bodyPr>
            <a:lstStyle/>
            <a:p>
              <a:pPr indent="0" lvl="0" marL="0" marR="329799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273">
                  <a:solidFill>
                    <a:schemeClr val="lt1"/>
                  </a:solidFill>
                </a:rPr>
                <a:t>© SARANO </a:t>
              </a:r>
              <a:r>
                <a:rPr i="1" lang="fr" sz="319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François / Longitude 181</a:t>
              </a:r>
              <a:endParaRPr sz="501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1" title="Capture d’écran 2025-03-11 à 19.32.13.png"/>
          <p:cNvPicPr preferRelativeResize="0"/>
          <p:nvPr/>
        </p:nvPicPr>
        <p:blipFill rotWithShape="1">
          <a:blip r:embed="rId3">
            <a:alphaModFix/>
          </a:blip>
          <a:srcRect b="8179" l="0" r="0" t="12644"/>
          <a:stretch/>
        </p:blipFill>
        <p:spPr>
          <a:xfrm>
            <a:off x="0" y="369493"/>
            <a:ext cx="9144003" cy="470146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1"/>
          <p:cNvSpPr txBox="1"/>
          <p:nvPr/>
        </p:nvSpPr>
        <p:spPr>
          <a:xfrm>
            <a:off x="1769550" y="218700"/>
            <a:ext cx="677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4"/>
              </a:rPr>
              <a:t>https://cosphilog.fr/cachalotsPaca/?camp=20200114</a:t>
            </a:r>
            <a:endParaRPr/>
          </a:p>
        </p:txBody>
      </p:sp>
      <p:pic>
        <p:nvPicPr>
          <p:cNvPr id="172" name="Google Shape;17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8105" y="4643277"/>
            <a:ext cx="570870" cy="532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1"/>
          <p:cNvSpPr txBox="1"/>
          <p:nvPr/>
        </p:nvSpPr>
        <p:spPr>
          <a:xfrm>
            <a:off x="698410" y="-47211"/>
            <a:ext cx="7747200" cy="2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Exemple de suivi 3D de cachalot le 14 janvier 2020 non loin de Toulon :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13" y="1614400"/>
            <a:ext cx="3260175" cy="2338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9375" y="1738651"/>
            <a:ext cx="2995277" cy="2148449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81" name="Google Shape;181;p22"/>
          <p:cNvSpPr txBox="1"/>
          <p:nvPr/>
        </p:nvSpPr>
        <p:spPr>
          <a:xfrm>
            <a:off x="2333475" y="4781073"/>
            <a:ext cx="39591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fr" sz="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Comité national du sanctuaire Pelagos</a:t>
            </a:r>
            <a:endParaRPr i="1" sz="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37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fr" sz="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| 16/10/2024</a:t>
            </a:r>
            <a:endParaRPr b="1"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1456175" y="0"/>
            <a:ext cx="91440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EUROPAM : Effet pollution anthropophonique </a:t>
            </a:r>
            <a:endParaRPr sz="25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pic>
        <p:nvPicPr>
          <p:cNvPr id="183" name="Google Shape;183;p22"/>
          <p:cNvPicPr preferRelativeResize="0"/>
          <p:nvPr/>
        </p:nvPicPr>
        <p:blipFill rotWithShape="1">
          <a:blip r:embed="rId5">
            <a:alphaModFix/>
          </a:blip>
          <a:srcRect b="0" l="6649" r="50457" t="4889"/>
          <a:stretch/>
        </p:blipFill>
        <p:spPr>
          <a:xfrm>
            <a:off x="3338388" y="1375425"/>
            <a:ext cx="2680025" cy="2765883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2"/>
          <p:cNvSpPr txBox="1"/>
          <p:nvPr/>
        </p:nvSpPr>
        <p:spPr>
          <a:xfrm>
            <a:off x="0" y="662600"/>
            <a:ext cx="35073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  <a:latin typeface="Bell MT"/>
                <a:ea typeface="Bell MT"/>
                <a:cs typeface="Bell MT"/>
                <a:sym typeface="Bell MT"/>
              </a:rPr>
              <a:t>⬪ Différence de bruit ambiant entre l’été et l’hiver à Monaco → pression touristique?</a:t>
            </a:r>
            <a:endParaRPr>
              <a:solidFill>
                <a:srgbClr val="000000"/>
              </a:solidFill>
              <a:latin typeface="Bell MT"/>
              <a:ea typeface="Bell MT"/>
              <a:cs typeface="Bell MT"/>
              <a:sym typeface="Bell M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  <a:latin typeface="Bell MT"/>
                <a:ea typeface="Bell MT"/>
                <a:cs typeface="Bell MT"/>
                <a:sym typeface="Bell MT"/>
              </a:rPr>
              <a:t> </a:t>
            </a:r>
            <a:endParaRPr>
              <a:solidFill>
                <a:srgbClr val="000000"/>
              </a:solidFill>
              <a:latin typeface="Bell MT"/>
              <a:ea typeface="Bell MT"/>
              <a:cs typeface="Bell MT"/>
              <a:sym typeface="Bell MT"/>
            </a:endParaRPr>
          </a:p>
        </p:txBody>
      </p:sp>
      <p:cxnSp>
        <p:nvCxnSpPr>
          <p:cNvPr id="185" name="Google Shape;185;p22"/>
          <p:cNvCxnSpPr/>
          <p:nvPr/>
        </p:nvCxnSpPr>
        <p:spPr>
          <a:xfrm>
            <a:off x="1907500" y="1451588"/>
            <a:ext cx="1405500" cy="533100"/>
          </a:xfrm>
          <a:prstGeom prst="straightConnector1">
            <a:avLst/>
          </a:prstGeom>
          <a:noFill/>
          <a:ln cap="flat" cmpd="sng" w="28575">
            <a:solidFill>
              <a:srgbClr val="4070F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186" name="Google Shape;186;p22"/>
          <p:cNvSpPr txBox="1"/>
          <p:nvPr/>
        </p:nvSpPr>
        <p:spPr>
          <a:xfrm>
            <a:off x="5925300" y="662600"/>
            <a:ext cx="3338400" cy="6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  <a:latin typeface="Bell MT"/>
                <a:ea typeface="Bell MT"/>
                <a:cs typeface="Bell MT"/>
                <a:sym typeface="Bell MT"/>
              </a:rPr>
              <a:t>⬪ Pic de bruit à Port Cros induit par les routes de ferries de Toulon/Marseille à la Corse </a:t>
            </a:r>
            <a:endParaRPr>
              <a:solidFill>
                <a:srgbClr val="000000"/>
              </a:solidFill>
              <a:latin typeface="Bell MT"/>
              <a:ea typeface="Bell MT"/>
              <a:cs typeface="Bell MT"/>
              <a:sym typeface="Bell MT"/>
            </a:endParaRPr>
          </a:p>
        </p:txBody>
      </p:sp>
      <p:cxnSp>
        <p:nvCxnSpPr>
          <p:cNvPr id="187" name="Google Shape;187;p22"/>
          <p:cNvCxnSpPr/>
          <p:nvPr/>
        </p:nvCxnSpPr>
        <p:spPr>
          <a:xfrm flipH="1">
            <a:off x="5934100" y="1258875"/>
            <a:ext cx="1023600" cy="1646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188" name="Google Shape;188;p22"/>
          <p:cNvSpPr/>
          <p:nvPr/>
        </p:nvSpPr>
        <p:spPr>
          <a:xfrm>
            <a:off x="4236070" y="1777709"/>
            <a:ext cx="1360584" cy="325242"/>
          </a:xfrm>
          <a:prstGeom prst="flowChartTerminator">
            <a:avLst/>
          </a:prstGeom>
          <a:noFill/>
          <a:ln cap="flat" cmpd="sng" w="19050">
            <a:solidFill>
              <a:srgbClr val="4285F4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2"/>
          <p:cNvSpPr/>
          <p:nvPr/>
        </p:nvSpPr>
        <p:spPr>
          <a:xfrm>
            <a:off x="5288905" y="2685208"/>
            <a:ext cx="593838" cy="608472"/>
          </a:xfrm>
          <a:prstGeom prst="flowChartTerminator">
            <a:avLst/>
          </a:prstGeom>
          <a:noFill/>
          <a:ln cap="flat" cmpd="sng" w="19050">
            <a:solidFill>
              <a:srgbClr val="FF0000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90" name="Google Shape;190;p22"/>
          <p:cNvCxnSpPr/>
          <p:nvPr/>
        </p:nvCxnSpPr>
        <p:spPr>
          <a:xfrm>
            <a:off x="3312670" y="1984468"/>
            <a:ext cx="923400" cy="0"/>
          </a:xfrm>
          <a:prstGeom prst="straightConnector1">
            <a:avLst/>
          </a:prstGeom>
          <a:noFill/>
          <a:ln cap="flat" cmpd="sng" w="28575">
            <a:solidFill>
              <a:srgbClr val="4070F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91" name="Google Shape;191;p22"/>
          <p:cNvPicPr preferRelativeResize="0"/>
          <p:nvPr/>
        </p:nvPicPr>
        <p:blipFill rotWithShape="1">
          <a:blip r:embed="rId5">
            <a:alphaModFix/>
          </a:blip>
          <a:srcRect b="74269" l="72375" r="10566" t="13144"/>
          <a:stretch/>
        </p:blipFill>
        <p:spPr>
          <a:xfrm>
            <a:off x="3824975" y="857626"/>
            <a:ext cx="1552209" cy="5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2"/>
          <p:cNvSpPr txBox="1"/>
          <p:nvPr/>
        </p:nvSpPr>
        <p:spPr>
          <a:xfrm>
            <a:off x="6702925" y="3938550"/>
            <a:ext cx="23073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Carte du trafic maritime en février 2023 © Stéphane Chavin </a:t>
            </a:r>
            <a:endParaRPr i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200200" y="3938550"/>
            <a:ext cx="29952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Carte du trafic maritime en aout 2023 </a:t>
            </a:r>
            <a:endParaRPr i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Stéphane Chavin </a:t>
            </a:r>
            <a:endParaRPr i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4" name="Google Shape;194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600" y="4689018"/>
            <a:ext cx="440950" cy="44097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2"/>
          <p:cNvSpPr txBox="1"/>
          <p:nvPr/>
        </p:nvSpPr>
        <p:spPr>
          <a:xfrm>
            <a:off x="8537375" y="4697850"/>
            <a:ext cx="4179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</a:t>
            </a:r>
            <a:endParaRPr b="1" sz="1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6" name="Google Shape;196;p22"/>
          <p:cNvPicPr preferRelativeResize="0"/>
          <p:nvPr/>
        </p:nvPicPr>
        <p:blipFill rotWithShape="1">
          <a:blip r:embed="rId7">
            <a:alphaModFix/>
          </a:blip>
          <a:srcRect b="88430" l="26449" r="0" t="0"/>
          <a:stretch/>
        </p:blipFill>
        <p:spPr>
          <a:xfrm>
            <a:off x="0" y="0"/>
            <a:ext cx="2770426" cy="49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