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embeddedFontLst>
    <p:embeddedFont>
      <p:font typeface="Ubuntu"/>
      <p:regular r:id="rId23"/>
      <p:bold r:id="rId24"/>
      <p:italic r:id="rId25"/>
      <p:boldItalic r:id="rId26"/>
    </p:embeddedFont>
    <p:embeddedFont>
      <p:font typeface="PT Sans Narrow"/>
      <p:regular r:id="rId27"/>
      <p:bold r:id="rId28"/>
    </p:embeddedFont>
    <p:embeddedFont>
      <p:font typeface="Open Sans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FB525EE-A26A-4BC8-B650-FD7766B751E8}">
  <a:tblStyle styleId="{6FB525EE-A26A-4BC8-B650-FD7766B751E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Ubuntu-bold.fntdata"/><Relationship Id="rId23" Type="http://schemas.openxmlformats.org/officeDocument/2006/relationships/font" Target="fonts/Ubuntu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Ubuntu-boldItalic.fntdata"/><Relationship Id="rId25" Type="http://schemas.openxmlformats.org/officeDocument/2006/relationships/font" Target="fonts/Ubuntu-italic.fntdata"/><Relationship Id="rId28" Type="http://schemas.openxmlformats.org/officeDocument/2006/relationships/font" Target="fonts/PTSansNarrow-bold.fntdata"/><Relationship Id="rId27" Type="http://schemas.openxmlformats.org/officeDocument/2006/relationships/font" Target="fonts/PTSansNarrow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OpenSans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OpenSans-italic.fntdata"/><Relationship Id="rId30" Type="http://schemas.openxmlformats.org/officeDocument/2006/relationships/font" Target="fonts/OpenSans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font" Target="fonts/OpenSans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1a49e67330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1a49e67330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d15300f421_35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d15300f421_35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d15300f421_35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d15300f421_35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1a49e67330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1a49e67330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1a49e67330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1a49e67330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d15300f421_35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d15300f421_35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1a49e67330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1a49e67330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1a49e67330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1a49e67330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1a49e67330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1a49e6733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1a49e67330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1a49e67330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1a49e67330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1a49e67330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1a49e67330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1a49e67330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1a49e67330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1a49e67330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d15300f421_35_3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d15300f421_35_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d15300f421_35_3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d15300f421_35_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d15300f421_35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d15300f421_35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mahe.bioacoustics@gmail.com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challengedata.ens.fr/challenges/85" TargetMode="External"/><Relationship Id="rId4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mailto:mahe.bioacoustics@gmail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937800" y="1065400"/>
            <a:ext cx="7268400" cy="157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chemeClr val="accent1"/>
                </a:solidFill>
                <a:highlight>
                  <a:srgbClr val="FFFFFF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Odontoceti click trains detection</a:t>
            </a:r>
            <a:endParaRPr b="1" sz="3400">
              <a:solidFill>
                <a:schemeClr val="accent1"/>
              </a:solidFill>
              <a:highlight>
                <a:srgbClr val="FFFFFF"/>
              </a:highlight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600">
                <a:solidFill>
                  <a:srgbClr val="434343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C</a:t>
            </a:r>
            <a:r>
              <a:rPr i="1" lang="en" sz="1600">
                <a:solidFill>
                  <a:srgbClr val="434343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ARI’MAM </a:t>
            </a:r>
            <a:r>
              <a:rPr i="1" lang="en" sz="1600">
                <a:solidFill>
                  <a:srgbClr val="434343"/>
                </a:solidFill>
                <a:highlight>
                  <a:schemeClr val="lt1"/>
                </a:highlight>
                <a:latin typeface="Ubuntu"/>
                <a:ea typeface="Ubuntu"/>
                <a:cs typeface="Ubuntu"/>
                <a:sym typeface="Ubuntu"/>
              </a:rPr>
              <a:t>Project</a:t>
            </a:r>
            <a:endParaRPr i="1" sz="1500">
              <a:solidFill>
                <a:schemeClr val="accent2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409600" y="3442800"/>
            <a:ext cx="45876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Open Sans"/>
                <a:ea typeface="Open Sans"/>
                <a:cs typeface="Open Sans"/>
                <a:sym typeface="Open Sans"/>
              </a:rPr>
              <a:t>Pierre Mahé, Nicolas Deloustal, Paul Best, Maxence Ferarri, Marion Poupard, Hervé Glotin 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1500"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0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mahe.bioacoustics@gmail.com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09600" y="4491588"/>
            <a:ext cx="2638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15 Mars 2023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clicks detection to odontoceti passages</a:t>
            </a:r>
            <a:endParaRPr/>
          </a:p>
        </p:txBody>
      </p:sp>
      <p:sp>
        <p:nvSpPr>
          <p:cNvPr id="134" name="Google Shape;134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To limit false detection, a filter post-processing is applied: </a:t>
            </a:r>
            <a:endParaRPr sz="16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ggregation</a:t>
            </a:r>
            <a: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of the NN prediction (1s)</a:t>
            </a:r>
            <a:endParaRPr sz="16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Quantile 99 computation</a:t>
            </a:r>
            <a:endParaRPr sz="16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Adaptive</a:t>
            </a:r>
            <a: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threshold (2x std of </a:t>
            </a:r>
            <a: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activity peer station and peer hours)</a:t>
            </a:r>
            <a:endParaRPr sz="16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Counting the </a:t>
            </a:r>
            <a: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number</a:t>
            </a:r>
            <a: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of 1s-frame over the </a:t>
            </a:r>
            <a: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threshold</a:t>
            </a:r>
            <a:endParaRPr sz="16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From those positive 1s-frames, timetables are generated for each station</a:t>
            </a:r>
            <a:endParaRPr sz="16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clicks detection to odontoceti passages</a:t>
            </a:r>
            <a:endParaRPr/>
          </a:p>
        </p:txBody>
      </p:sp>
      <p:sp>
        <p:nvSpPr>
          <p:cNvPr id="141" name="Google Shape;141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imetable</a:t>
            </a:r>
            <a:r>
              <a:rPr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of 1s-frame detection</a:t>
            </a:r>
            <a:r>
              <a:rPr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peer station</a:t>
            </a:r>
            <a:endParaRPr sz="1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913" y="1653750"/>
            <a:ext cx="4297682" cy="2868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88" y="1625247"/>
            <a:ext cx="4297682" cy="2868234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3"/>
          <p:cNvSpPr/>
          <p:nvPr/>
        </p:nvSpPr>
        <p:spPr>
          <a:xfrm rot="-5400000">
            <a:off x="942375" y="3915525"/>
            <a:ext cx="95100" cy="1160700"/>
          </a:xfrm>
          <a:prstGeom prst="leftBracket">
            <a:avLst>
              <a:gd fmla="val 8333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3"/>
          <p:cNvSpPr/>
          <p:nvPr/>
        </p:nvSpPr>
        <p:spPr>
          <a:xfrm rot="-5400000">
            <a:off x="5174475" y="4026825"/>
            <a:ext cx="95100" cy="938100"/>
          </a:xfrm>
          <a:prstGeom prst="leftBracket">
            <a:avLst>
              <a:gd fmla="val 8333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3"/>
          <p:cNvSpPr/>
          <p:nvPr/>
        </p:nvSpPr>
        <p:spPr>
          <a:xfrm rot="-5400000">
            <a:off x="7878895" y="3999975"/>
            <a:ext cx="95100" cy="991800"/>
          </a:xfrm>
          <a:prstGeom prst="leftBracket">
            <a:avLst>
              <a:gd fmla="val 8333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3"/>
          <p:cNvSpPr/>
          <p:nvPr/>
        </p:nvSpPr>
        <p:spPr>
          <a:xfrm rot="-5400000">
            <a:off x="3352875" y="3943425"/>
            <a:ext cx="95100" cy="1104900"/>
          </a:xfrm>
          <a:prstGeom prst="leftBracket">
            <a:avLst>
              <a:gd fmla="val 8333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3"/>
          <p:cNvSpPr txBox="1"/>
          <p:nvPr/>
        </p:nvSpPr>
        <p:spPr>
          <a:xfrm>
            <a:off x="882600" y="4493475"/>
            <a:ext cx="43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9" name="Google Shape;149;p23"/>
          <p:cNvSpPr txBox="1"/>
          <p:nvPr/>
        </p:nvSpPr>
        <p:spPr>
          <a:xfrm>
            <a:off x="3255975" y="4503495"/>
            <a:ext cx="43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0" name="Google Shape;150;p23"/>
          <p:cNvSpPr txBox="1"/>
          <p:nvPr/>
        </p:nvSpPr>
        <p:spPr>
          <a:xfrm>
            <a:off x="5084775" y="4521975"/>
            <a:ext cx="43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" name="Google Shape;151;p23"/>
          <p:cNvSpPr txBox="1"/>
          <p:nvPr/>
        </p:nvSpPr>
        <p:spPr>
          <a:xfrm>
            <a:off x="7759525" y="4521975"/>
            <a:ext cx="43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2" name="Google Shape;152;p23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3" name="Google Shape;153;p23"/>
          <p:cNvSpPr txBox="1"/>
          <p:nvPr/>
        </p:nvSpPr>
        <p:spPr>
          <a:xfrm>
            <a:off x="7922075" y="4520300"/>
            <a:ext cx="271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?</a:t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From clicks detection to odontoceti passages</a:t>
            </a:r>
            <a:endParaRPr/>
          </a:p>
        </p:txBody>
      </p:sp>
      <p:sp>
        <p:nvSpPr>
          <p:cNvPr id="159" name="Google Shape;159;p24"/>
          <p:cNvSpPr txBox="1"/>
          <p:nvPr>
            <p:ph idx="1" type="body"/>
          </p:nvPr>
        </p:nvSpPr>
        <p:spPr>
          <a:xfrm>
            <a:off x="311700" y="1152475"/>
            <a:ext cx="8520600" cy="15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The post-process improves prediction. But improvement is not quantified yet.</a:t>
            </a:r>
            <a:br>
              <a:rPr lang="en" sz="1600">
                <a:latin typeface="Calibri"/>
                <a:ea typeface="Calibri"/>
                <a:cs typeface="Calibri"/>
                <a:sym typeface="Calibri"/>
              </a:rPr>
            </a:br>
            <a:br>
              <a:rPr lang="en" sz="1600">
                <a:latin typeface="Calibri"/>
                <a:ea typeface="Calibri"/>
                <a:cs typeface="Calibri"/>
                <a:sym typeface="Calibri"/>
              </a:rPr>
            </a:b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At first sight, to improve overload detection performance, the one-click detector needs to be extended.</a:t>
            </a:r>
            <a:br>
              <a:rPr lang="en" sz="1600">
                <a:latin typeface="Calibri"/>
                <a:ea typeface="Calibri"/>
                <a:cs typeface="Calibri"/>
                <a:sym typeface="Calibri"/>
              </a:rPr>
            </a:b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This extension allows the model to take into account the time position and add context.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0" name="Google Shape;160;p24"/>
          <p:cNvCxnSpPr>
            <a:stCxn id="161" idx="3"/>
            <a:endCxn id="162" idx="1"/>
          </p:cNvCxnSpPr>
          <p:nvPr/>
        </p:nvCxnSpPr>
        <p:spPr>
          <a:xfrm>
            <a:off x="2069000" y="3483390"/>
            <a:ext cx="263400" cy="0"/>
          </a:xfrm>
          <a:prstGeom prst="straightConnector1">
            <a:avLst/>
          </a:prstGeom>
          <a:noFill/>
          <a:ln cap="flat" cmpd="sng" w="19050">
            <a:solidFill>
              <a:srgbClr val="695D4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3" name="Google Shape;163;p24"/>
          <p:cNvCxnSpPr>
            <a:stCxn id="164" idx="3"/>
            <a:endCxn id="165" idx="1"/>
          </p:cNvCxnSpPr>
          <p:nvPr/>
        </p:nvCxnSpPr>
        <p:spPr>
          <a:xfrm>
            <a:off x="6291819" y="3491533"/>
            <a:ext cx="268500" cy="0"/>
          </a:xfrm>
          <a:prstGeom prst="straightConnector1">
            <a:avLst/>
          </a:prstGeom>
          <a:noFill/>
          <a:ln cap="flat" cmpd="sng" w="19050">
            <a:solidFill>
              <a:srgbClr val="695D4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2" name="Google Shape;162;p24"/>
          <p:cNvSpPr/>
          <p:nvPr/>
        </p:nvSpPr>
        <p:spPr>
          <a:xfrm>
            <a:off x="2332397" y="3145257"/>
            <a:ext cx="1158300" cy="6762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28575">
            <a:solidFill>
              <a:srgbClr val="EF6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Detector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one-click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(prediction)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4"/>
          <p:cNvSpPr/>
          <p:nvPr/>
        </p:nvSpPr>
        <p:spPr>
          <a:xfrm>
            <a:off x="5206719" y="3153433"/>
            <a:ext cx="1085100" cy="6762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28575">
            <a:solidFill>
              <a:srgbClr val="EF6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Context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4"/>
          <p:cNvSpPr/>
          <p:nvPr/>
        </p:nvSpPr>
        <p:spPr>
          <a:xfrm>
            <a:off x="6560365" y="3153433"/>
            <a:ext cx="1085100" cy="676200"/>
          </a:xfrm>
          <a:prstGeom prst="bracketPair">
            <a:avLst/>
          </a:prstGeom>
          <a:noFill/>
          <a:ln cap="flat" cmpd="sng" w="28575">
            <a:solidFill>
              <a:srgbClr val="EF6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Prediction for a file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4"/>
          <p:cNvSpPr/>
          <p:nvPr/>
        </p:nvSpPr>
        <p:spPr>
          <a:xfrm>
            <a:off x="3814788" y="3153422"/>
            <a:ext cx="1085100" cy="676200"/>
          </a:xfrm>
          <a:prstGeom prst="bracketPair">
            <a:avLst/>
          </a:prstGeom>
          <a:noFill/>
          <a:ln cap="flat" cmpd="sng" w="28575">
            <a:solidFill>
              <a:srgbClr val="EF6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Embedding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7" name="Google Shape;167;p24"/>
          <p:cNvGrpSpPr/>
          <p:nvPr/>
        </p:nvGrpSpPr>
        <p:grpSpPr>
          <a:xfrm>
            <a:off x="1498539" y="3102887"/>
            <a:ext cx="570461" cy="761006"/>
            <a:chOff x="907840" y="1478650"/>
            <a:chExt cx="878985" cy="1059750"/>
          </a:xfrm>
        </p:grpSpPr>
        <p:pic>
          <p:nvPicPr>
            <p:cNvPr id="161" name="Google Shape;161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07840" y="1478650"/>
              <a:ext cx="878985" cy="1059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24"/>
            <p:cNvPicPr preferRelativeResize="0"/>
            <p:nvPr/>
          </p:nvPicPr>
          <p:blipFill rotWithShape="1">
            <a:blip r:embed="rId4">
              <a:alphaModFix/>
            </a:blip>
            <a:srcRect b="29969" l="0" r="0" t="30440"/>
            <a:stretch/>
          </p:blipFill>
          <p:spPr>
            <a:xfrm>
              <a:off x="1006900" y="1948050"/>
              <a:ext cx="680875" cy="486391"/>
            </a:xfrm>
            <a:prstGeom prst="rect">
              <a:avLst/>
            </a:prstGeom>
            <a:noFill/>
            <a:ln cap="flat" cmpd="sng" w="19050">
              <a:solidFill>
                <a:srgbClr val="EF6C00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cxnSp>
        <p:nvCxnSpPr>
          <p:cNvPr id="169" name="Google Shape;169;p24"/>
          <p:cNvCxnSpPr>
            <a:endCxn id="164" idx="1"/>
          </p:cNvCxnSpPr>
          <p:nvPr/>
        </p:nvCxnSpPr>
        <p:spPr>
          <a:xfrm>
            <a:off x="4899519" y="3491533"/>
            <a:ext cx="307200" cy="0"/>
          </a:xfrm>
          <a:prstGeom prst="straightConnector1">
            <a:avLst/>
          </a:prstGeom>
          <a:noFill/>
          <a:ln cap="flat" cmpd="sng" w="19050">
            <a:solidFill>
              <a:srgbClr val="695D4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0" name="Google Shape;170;p24"/>
          <p:cNvCxnSpPr>
            <a:stCxn id="162" idx="3"/>
            <a:endCxn id="166" idx="1"/>
          </p:cNvCxnSpPr>
          <p:nvPr/>
        </p:nvCxnSpPr>
        <p:spPr>
          <a:xfrm>
            <a:off x="3490697" y="3483357"/>
            <a:ext cx="324000" cy="8100"/>
          </a:xfrm>
          <a:prstGeom prst="straightConnector1">
            <a:avLst/>
          </a:prstGeom>
          <a:noFill/>
          <a:ln cap="flat" cmpd="sng" w="19050">
            <a:solidFill>
              <a:srgbClr val="695D46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Sotalie - </a:t>
            </a:r>
            <a:r>
              <a:rPr lang="en"/>
              <a:t>Clicks </a:t>
            </a:r>
            <a:r>
              <a:rPr lang="en"/>
              <a:t>type classification</a:t>
            </a:r>
            <a:endParaRPr/>
          </a:p>
        </p:txBody>
      </p:sp>
      <p:sp>
        <p:nvSpPr>
          <p:cNvPr id="176" name="Google Shape;176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Calibri"/>
              <a:buChar char="-"/>
            </a:pPr>
            <a: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Feature extraction  :</a:t>
            </a:r>
            <a:endParaRPr sz="16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Calibri"/>
              <a:buChar char="-"/>
            </a:pPr>
            <a: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Centroid Frequency	</a:t>
            </a:r>
            <a:endParaRPr sz="16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Calibri"/>
              <a:buChar char="-"/>
            </a:pPr>
            <a: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Mean Frequency</a:t>
            </a:r>
            <a:endParaRPr sz="16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Calibri"/>
              <a:buChar char="-"/>
            </a:pPr>
            <a: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Band width </a:t>
            </a:r>
            <a:endParaRPr sz="16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Calibri"/>
              <a:buChar char="-"/>
            </a:pPr>
            <a: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Skewness</a:t>
            </a:r>
            <a:endParaRPr sz="16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Calibri"/>
              <a:buChar char="-"/>
            </a:pPr>
            <a: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Kurtosis</a:t>
            </a:r>
            <a:endParaRPr sz="16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Calibri"/>
              <a:buChar char="-"/>
            </a:pPr>
            <a: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Min/max frequency and energy</a:t>
            </a:r>
            <a:b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Calibri"/>
              <a:buChar char="-"/>
            </a:pPr>
            <a: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Dimensionality</a:t>
            </a:r>
            <a: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reduction (UMAP) </a:t>
            </a:r>
            <a:endParaRPr sz="16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7" name="Google Shape;177;p25"/>
          <p:cNvPicPr preferRelativeResize="0"/>
          <p:nvPr/>
        </p:nvPicPr>
        <p:blipFill rotWithShape="1">
          <a:blip r:embed="rId3">
            <a:alphaModFix/>
          </a:blip>
          <a:srcRect b="0" l="867" r="36234" t="0"/>
          <a:stretch/>
        </p:blipFill>
        <p:spPr>
          <a:xfrm>
            <a:off x="4886325" y="1377400"/>
            <a:ext cx="3456500" cy="287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Sotalie - Clicks type classification</a:t>
            </a:r>
            <a:endParaRPr/>
          </a:p>
        </p:txBody>
      </p:sp>
      <p:sp>
        <p:nvSpPr>
          <p:cNvPr id="183" name="Google Shape;183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Calibri"/>
              <a:buChar char="-"/>
            </a:pPr>
            <a:r>
              <a:rPr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Feature extraction  :</a:t>
            </a:r>
            <a:endParaRPr sz="1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-"/>
            </a:pPr>
            <a:r>
              <a:rPr lang="en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Centroid Frequency	</a:t>
            </a:r>
            <a:endParaRPr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-"/>
            </a:pPr>
            <a:r>
              <a:rPr lang="en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Mean Frequency</a:t>
            </a:r>
            <a:endParaRPr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-"/>
            </a:pPr>
            <a:r>
              <a:rPr lang="en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Band width </a:t>
            </a:r>
            <a:endParaRPr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-"/>
            </a:pPr>
            <a:r>
              <a:rPr lang="en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Skewness</a:t>
            </a:r>
            <a:endParaRPr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-"/>
            </a:pPr>
            <a:r>
              <a:rPr lang="en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Kurtosis</a:t>
            </a:r>
            <a:endParaRPr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-"/>
            </a:pPr>
            <a:r>
              <a:rPr lang="en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Min/max frequency and energy  </a:t>
            </a:r>
            <a:br>
              <a:rPr lang="en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</a:br>
            <a:endParaRPr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Calibri"/>
              <a:buChar char="-"/>
            </a:pPr>
            <a:r>
              <a:rPr lang="en" sz="15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Dimensionality reduction (UMAP) </a:t>
            </a:r>
            <a:endParaRPr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4" name="Google Shape;184;p26"/>
          <p:cNvPicPr preferRelativeResize="0"/>
          <p:nvPr/>
        </p:nvPicPr>
        <p:blipFill rotWithShape="1">
          <a:blip r:embed="rId3">
            <a:alphaModFix/>
          </a:blip>
          <a:srcRect b="0" l="867" r="36234" t="0"/>
          <a:stretch/>
        </p:blipFill>
        <p:spPr>
          <a:xfrm>
            <a:off x="4886325" y="1377400"/>
            <a:ext cx="3456500" cy="2874826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6"/>
          <p:cNvSpPr/>
          <p:nvPr/>
        </p:nvSpPr>
        <p:spPr>
          <a:xfrm>
            <a:off x="5180250" y="2530925"/>
            <a:ext cx="1292700" cy="1571700"/>
          </a:xfrm>
          <a:prstGeom prst="roundRect">
            <a:avLst>
              <a:gd fmla="val 3302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6"/>
          <p:cNvSpPr txBox="1"/>
          <p:nvPr/>
        </p:nvSpPr>
        <p:spPr>
          <a:xfrm>
            <a:off x="6374950" y="3780075"/>
            <a:ext cx="76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Buzz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</a:t>
            </a:r>
            <a:r>
              <a:rPr lang="en"/>
              <a:t>provide to a Deep Learning challenge </a:t>
            </a:r>
            <a:endParaRPr/>
          </a:p>
        </p:txBody>
      </p:sp>
      <p:sp>
        <p:nvSpPr>
          <p:cNvPr id="192" name="Google Shape;192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 Clicks detection task has been proposed by our team to the Challenge Data (organiZed by ENS and the Collège de France).</a:t>
            </a:r>
            <a:endParaRPr sz="16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https://challengedata.ens.fr/challenges/85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Task results will be published in a few weeks.</a:t>
            </a:r>
            <a:endParaRPr sz="16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0325" y="2034725"/>
            <a:ext cx="4127076" cy="2346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 txBox="1"/>
          <p:nvPr/>
        </p:nvSpPr>
        <p:spPr>
          <a:xfrm>
            <a:off x="937800" y="1065400"/>
            <a:ext cx="7268400" cy="157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Thanks for your attention</a:t>
            </a:r>
            <a:endParaRPr sz="3200"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600">
              <a:solidFill>
                <a:srgbClr val="434343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2100">
                <a:solidFill>
                  <a:srgbClr val="434343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Any questions ? </a:t>
            </a:r>
            <a:endParaRPr i="1" sz="2100">
              <a:solidFill>
                <a:srgbClr val="434343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>
              <a:solidFill>
                <a:schemeClr val="accent2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99" name="Google Shape;199;p28"/>
          <p:cNvSpPr txBox="1"/>
          <p:nvPr/>
        </p:nvSpPr>
        <p:spPr>
          <a:xfrm>
            <a:off x="409600" y="4491588"/>
            <a:ext cx="2638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15 Mars 2023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0" name="Google Shape;200;p28"/>
          <p:cNvSpPr txBox="1"/>
          <p:nvPr/>
        </p:nvSpPr>
        <p:spPr>
          <a:xfrm>
            <a:off x="409600" y="3442800"/>
            <a:ext cx="45876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Open Sans"/>
                <a:ea typeface="Open Sans"/>
                <a:cs typeface="Open Sans"/>
                <a:sym typeface="Open Sans"/>
              </a:rPr>
              <a:t>Pierre Mahé,</a:t>
            </a: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Nicolas Deloustal, Paul Best, Maxence Ferarri, </a:t>
            </a: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Marion Poupard, </a:t>
            </a: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Hervé Glotin</a:t>
            </a:r>
            <a:b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0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mahe.bioacoustics@gmail.com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1" name="Google Shape;201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9285"/>
              <a:buFont typeface="Arial"/>
              <a:buNone/>
            </a:pPr>
            <a:r>
              <a:rPr lang="en"/>
              <a:t>Audio Data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4346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The Antilles is a biodiversity hotspot with more than 20 cetacean </a:t>
            </a:r>
            <a: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species.</a:t>
            </a:r>
            <a:endParaRPr sz="16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In terms of odontoceti species : </a:t>
            </a:r>
            <a:endParaRPr sz="16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Calibri"/>
              <a:buChar char="-"/>
            </a:pPr>
            <a: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Dauphins (Pantropical, Fraser's, Sotaliea…)</a:t>
            </a:r>
            <a:endParaRPr sz="16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Calibri"/>
              <a:buChar char="-"/>
            </a:pPr>
            <a: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Beaked whales (Koggia, Ziphus…)</a:t>
            </a:r>
            <a:endParaRPr sz="16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Calibri"/>
              <a:buChar char="-"/>
            </a:pPr>
            <a: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Sperm Whale</a:t>
            </a:r>
            <a:endParaRPr sz="16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 b="0" l="0" r="10241" t="0"/>
          <a:stretch/>
        </p:blipFill>
        <p:spPr>
          <a:xfrm>
            <a:off x="5048450" y="576575"/>
            <a:ext cx="3666926" cy="399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Audio Data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4669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Caractéristique des enregistrements :</a:t>
            </a:r>
            <a:endParaRPr sz="16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Calibri"/>
              <a:buChar char="-"/>
            </a:pPr>
            <a: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Discontinuous recording, 1 min every 6 mins  </a:t>
            </a:r>
            <a:endParaRPr sz="16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Calibri"/>
              <a:buChar char="-"/>
            </a:pPr>
            <a: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Audio sample rate: 512kHz</a:t>
            </a:r>
            <a:endParaRPr sz="16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Calibri"/>
              <a:buChar char="-"/>
            </a:pPr>
            <a: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800k files, about ~8500 hours of recording </a:t>
            </a:r>
            <a:endParaRPr sz="16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The sound card is designed by SMIOT at Toulon university. It proved high sample rate, low electronic noise.</a:t>
            </a:r>
            <a:br>
              <a:rPr lang="en" sz="16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/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57354" y="799850"/>
            <a:ext cx="3117300" cy="2333400"/>
          </a:xfrm>
          <a:prstGeom prst="roundRect">
            <a:avLst>
              <a:gd fmla="val 5348" name="adj"/>
            </a:avLst>
          </a:prstGeom>
          <a:noFill/>
          <a:ln>
            <a:noFill/>
          </a:ln>
        </p:spPr>
      </p:pic>
      <p:sp>
        <p:nvSpPr>
          <p:cNvPr id="72" name="Google Shape;7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6900" y="3342801"/>
            <a:ext cx="3589245" cy="130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Audio Data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Project specificity</a:t>
            </a:r>
            <a:endParaRPr sz="1600" u="sng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Buoys are near the coast (depth &lt; 80m) </a:t>
            </a:r>
            <a:endParaRPr sz="16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Strong background noise, lot of transients (reef noise, shrimps)</a:t>
            </a:r>
            <a:endParaRPr sz="16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⇒ It’s hard to </a:t>
            </a:r>
            <a: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differentiate Odontoceti clicks and background transient</a:t>
            </a:r>
            <a:endParaRPr sz="16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900" y="2569425"/>
            <a:ext cx="5972177" cy="2406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4875" y="205300"/>
            <a:ext cx="2577426" cy="185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Purpose of the study</a:t>
            </a:r>
            <a:endParaRPr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Detect the presence of odontocetes by clicks train analysis.</a:t>
            </a:r>
            <a:b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Needs to create a click detector (binary classification).</a:t>
            </a:r>
            <a:endParaRPr sz="16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Isolate noise / anthropogenic transient and odontocetes.</a:t>
            </a:r>
            <a:b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Why only used clicks ? </a:t>
            </a:r>
            <a:endParaRPr sz="16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Calibri"/>
              <a:buChar char="-"/>
            </a:pPr>
            <a: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echnical challenge, less studies on clicks than whistlings for dolphins</a:t>
            </a:r>
            <a:endParaRPr sz="16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Calibri"/>
              <a:buChar char="-"/>
            </a:pPr>
            <a: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Continuous indication of odontoceti presence</a:t>
            </a:r>
            <a:endParaRPr sz="16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Calibri"/>
              <a:buChar char="-"/>
            </a:pPr>
            <a: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Our hypothesis, clicks are less individual/group dependant than the w</a:t>
            </a:r>
            <a: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histlings</a:t>
            </a:r>
            <a:endParaRPr sz="16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One-click detector</a:t>
            </a:r>
            <a:endParaRPr/>
          </a:p>
        </p:txBody>
      </p:sp>
      <p:sp>
        <p:nvSpPr>
          <p:cNvPr id="94" name="Google Shape;94;p18"/>
          <p:cNvSpPr txBox="1"/>
          <p:nvPr/>
        </p:nvSpPr>
        <p:spPr>
          <a:xfrm>
            <a:off x="6506726" y="4197086"/>
            <a:ext cx="1540800" cy="554100"/>
          </a:xfrm>
          <a:prstGeom prst="rect">
            <a:avLst/>
          </a:prstGeom>
          <a:solidFill>
            <a:srgbClr val="CAE2F2">
              <a:alpha val="3961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Example of noise transient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8"/>
          <p:cNvSpPr txBox="1"/>
          <p:nvPr/>
        </p:nvSpPr>
        <p:spPr>
          <a:xfrm>
            <a:off x="6506726" y="2004045"/>
            <a:ext cx="1540800" cy="369300"/>
          </a:xfrm>
          <a:prstGeom prst="rect">
            <a:avLst/>
          </a:prstGeom>
          <a:solidFill>
            <a:srgbClr val="CAE2F2">
              <a:alpha val="3961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Example of click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3600" y="495300"/>
            <a:ext cx="2666999" cy="148183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/>
        </p:nvSpPr>
        <p:spPr>
          <a:xfrm>
            <a:off x="311700" y="1267850"/>
            <a:ext cx="5049600" cy="29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Input of the model is a 2ms signal frame. </a:t>
            </a:r>
            <a:b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Short frame is used to force the detector to focus on frequency structure.</a:t>
            </a:r>
            <a:endParaRPr sz="19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43600" y="2679063"/>
            <a:ext cx="2666999" cy="1481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One-click detector</a:t>
            </a:r>
            <a:endParaRPr/>
          </a:p>
        </p:txBody>
      </p:sp>
      <p:sp>
        <p:nvSpPr>
          <p:cNvPr id="104" name="Google Shape;104;p19"/>
          <p:cNvSpPr txBox="1"/>
          <p:nvPr/>
        </p:nvSpPr>
        <p:spPr>
          <a:xfrm>
            <a:off x="311700" y="1267850"/>
            <a:ext cx="4913400" cy="29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Input of the model is a 2ms signal frame. </a:t>
            </a:r>
            <a:b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Short frame is used to force the detector to focus on frequency structure.</a:t>
            </a:r>
            <a:endParaRPr sz="19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05" name="Google Shape;105;p19"/>
          <p:cNvCxnSpPr>
            <a:stCxn id="106" idx="3"/>
            <a:endCxn id="107" idx="1"/>
          </p:cNvCxnSpPr>
          <p:nvPr/>
        </p:nvCxnSpPr>
        <p:spPr>
          <a:xfrm flipH="1" rot="10800000">
            <a:off x="2221740" y="3874195"/>
            <a:ext cx="603000" cy="3900"/>
          </a:xfrm>
          <a:prstGeom prst="straightConnector1">
            <a:avLst/>
          </a:prstGeom>
          <a:noFill/>
          <a:ln cap="flat" cmpd="sng" w="19050">
            <a:solidFill>
              <a:srgbClr val="695D4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8" name="Google Shape;108;p19"/>
          <p:cNvCxnSpPr>
            <a:stCxn id="107" idx="3"/>
            <a:endCxn id="109" idx="1"/>
          </p:cNvCxnSpPr>
          <p:nvPr/>
        </p:nvCxnSpPr>
        <p:spPr>
          <a:xfrm>
            <a:off x="3825322" y="3874100"/>
            <a:ext cx="500100" cy="0"/>
          </a:xfrm>
          <a:prstGeom prst="straightConnector1">
            <a:avLst/>
          </a:prstGeom>
          <a:noFill/>
          <a:ln cap="flat" cmpd="sng" w="19050">
            <a:solidFill>
              <a:srgbClr val="695D4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7" name="Google Shape;107;p19"/>
          <p:cNvSpPr/>
          <p:nvPr/>
        </p:nvSpPr>
        <p:spPr>
          <a:xfrm>
            <a:off x="2824822" y="3539150"/>
            <a:ext cx="1000500" cy="6699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28575">
            <a:solidFill>
              <a:srgbClr val="EF6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Detector  </a:t>
            </a:r>
            <a:br>
              <a:rPr lang="en" sz="1200">
                <a:solidFill>
                  <a:srgbClr val="434343"/>
                </a:solidFill>
              </a:rPr>
            </a:br>
            <a:r>
              <a:rPr lang="en" sz="1200">
                <a:solidFill>
                  <a:srgbClr val="434343"/>
                </a:solidFill>
              </a:rPr>
              <a:t>(CNN)</a:t>
            </a:r>
            <a:endParaRPr sz="1200">
              <a:solidFill>
                <a:srgbClr val="434343"/>
              </a:solidFill>
            </a:endParaRPr>
          </a:p>
        </p:txBody>
      </p:sp>
      <p:sp>
        <p:nvSpPr>
          <p:cNvPr id="109" name="Google Shape;109;p19"/>
          <p:cNvSpPr/>
          <p:nvPr/>
        </p:nvSpPr>
        <p:spPr>
          <a:xfrm>
            <a:off x="4325273" y="3539162"/>
            <a:ext cx="1000500" cy="669900"/>
          </a:xfrm>
          <a:prstGeom prst="bracketPair">
            <a:avLst/>
          </a:prstGeom>
          <a:noFill/>
          <a:ln cap="flat" cmpd="sng" w="28575">
            <a:solidFill>
              <a:srgbClr val="EF6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Binary Prediction</a:t>
            </a:r>
            <a:endParaRPr sz="1200"/>
          </a:p>
        </p:txBody>
      </p:sp>
      <p:pic>
        <p:nvPicPr>
          <p:cNvPr id="110" name="Google Shape;11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3600" y="1409700"/>
            <a:ext cx="2666999" cy="148183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/>
          <p:nvPr/>
        </p:nvSpPr>
        <p:spPr>
          <a:xfrm rot="-5400000">
            <a:off x="6838350" y="2391525"/>
            <a:ext cx="95100" cy="1160700"/>
          </a:xfrm>
          <a:prstGeom prst="leftBracket">
            <a:avLst>
              <a:gd fmla="val 8333" name="adj"/>
            </a:avLst>
          </a:prstGeom>
          <a:noFill/>
          <a:ln cap="flat" cmpd="sng" w="38100">
            <a:solidFill>
              <a:srgbClr val="EF6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9"/>
          <p:cNvSpPr txBox="1"/>
          <p:nvPr/>
        </p:nvSpPr>
        <p:spPr>
          <a:xfrm>
            <a:off x="6576195" y="2953465"/>
            <a:ext cx="554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ms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3" name="Google Shape;113;p19"/>
          <p:cNvGrpSpPr/>
          <p:nvPr/>
        </p:nvGrpSpPr>
        <p:grpSpPr>
          <a:xfrm>
            <a:off x="617827" y="3354217"/>
            <a:ext cx="1603912" cy="1351032"/>
            <a:chOff x="1038425" y="2470200"/>
            <a:chExt cx="1280160" cy="943261"/>
          </a:xfrm>
        </p:grpSpPr>
        <p:pic>
          <p:nvPicPr>
            <p:cNvPr id="106" name="Google Shape;106;p19"/>
            <p:cNvPicPr preferRelativeResize="0"/>
            <p:nvPr/>
          </p:nvPicPr>
          <p:blipFill rotWithShape="1">
            <a:blip r:embed="rId4">
              <a:alphaModFix/>
            </a:blip>
            <a:srcRect b="29969" l="0" r="0" t="30440"/>
            <a:stretch/>
          </p:blipFill>
          <p:spPr>
            <a:xfrm>
              <a:off x="1038425" y="2470200"/>
              <a:ext cx="1280160" cy="731521"/>
            </a:xfrm>
            <a:prstGeom prst="rect">
              <a:avLst/>
            </a:prstGeom>
            <a:noFill/>
            <a:ln cap="flat" cmpd="sng" w="19050">
              <a:solidFill>
                <a:srgbClr val="EF6C00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114" name="Google Shape;114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38425" y="2470250"/>
              <a:ext cx="1280150" cy="731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5" name="Google Shape;115;p19"/>
            <p:cNvSpPr txBox="1"/>
            <p:nvPr/>
          </p:nvSpPr>
          <p:spPr>
            <a:xfrm>
              <a:off x="1457096" y="3155461"/>
              <a:ext cx="442800" cy="25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en" sz="1200">
                  <a:latin typeface="Calibri"/>
                  <a:ea typeface="Calibri"/>
                  <a:cs typeface="Calibri"/>
                  <a:sym typeface="Calibri"/>
                </a:rPr>
                <a:t>ms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One-click detector</a:t>
            </a:r>
            <a:endParaRPr/>
          </a:p>
        </p:txBody>
      </p:sp>
      <p:sp>
        <p:nvSpPr>
          <p:cNvPr id="121" name="Google Shape;121;p20"/>
          <p:cNvSpPr txBox="1"/>
          <p:nvPr/>
        </p:nvSpPr>
        <p:spPr>
          <a:xfrm>
            <a:off x="311700" y="1267850"/>
            <a:ext cx="8520600" cy="29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Annotations details : </a:t>
            </a:r>
            <a:endParaRPr sz="16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Calibri"/>
              <a:buChar char="-"/>
            </a:pPr>
            <a: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Hand made</a:t>
            </a:r>
            <a:endParaRPr sz="16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Calibri"/>
              <a:buChar char="-"/>
            </a:pPr>
            <a: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Partial a</a:t>
            </a:r>
            <a: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nnotation of</a:t>
            </a:r>
            <a: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click trains</a:t>
            </a:r>
            <a:endParaRPr sz="16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Calibri"/>
              <a:buChar char="-"/>
            </a:pPr>
            <a: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230 files </a:t>
            </a:r>
            <a: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annotated </a:t>
            </a:r>
            <a: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across 11 sessions</a:t>
            </a:r>
            <a:endParaRPr sz="16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Calibri"/>
              <a:buChar char="-"/>
            </a:pPr>
            <a: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25k click </a:t>
            </a:r>
            <a: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annotations</a:t>
            </a:r>
            <a: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(positive/negative)</a:t>
            </a:r>
            <a:endParaRPr sz="16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One-click detector</a:t>
            </a:r>
            <a:endParaRPr/>
          </a:p>
        </p:txBody>
      </p:sp>
      <p:sp>
        <p:nvSpPr>
          <p:cNvPr id="127" name="Google Shape;127;p21"/>
          <p:cNvSpPr txBox="1"/>
          <p:nvPr/>
        </p:nvSpPr>
        <p:spPr>
          <a:xfrm>
            <a:off x="311700" y="1267850"/>
            <a:ext cx="8520600" cy="36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95D46"/>
                </a:solidFill>
                <a:latin typeface="Calibri"/>
                <a:ea typeface="Calibri"/>
                <a:cs typeface="Calibri"/>
                <a:sym typeface="Calibri"/>
              </a:rPr>
              <a:t>Performance</a:t>
            </a:r>
            <a:endParaRPr sz="1500">
              <a:solidFill>
                <a:srgbClr val="695D4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695D4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695D4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695D4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695D4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95D46"/>
                </a:solidFill>
                <a:latin typeface="Calibri"/>
                <a:ea typeface="Calibri"/>
                <a:cs typeface="Calibri"/>
                <a:sym typeface="Calibri"/>
              </a:rPr>
              <a:t>False positive ratio</a:t>
            </a:r>
            <a:endParaRPr sz="1500">
              <a:solidFill>
                <a:srgbClr val="695D4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95D46"/>
                </a:solidFill>
                <a:latin typeface="Calibri"/>
                <a:ea typeface="Calibri"/>
                <a:cs typeface="Calibri"/>
                <a:sym typeface="Calibri"/>
              </a:rPr>
              <a:t>FPR = 0,02  </a:t>
            </a:r>
            <a:endParaRPr sz="1500">
              <a:solidFill>
                <a:srgbClr val="695D4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95D46"/>
                </a:solidFill>
                <a:latin typeface="Calibri"/>
                <a:ea typeface="Calibri"/>
                <a:cs typeface="Calibri"/>
                <a:sym typeface="Calibri"/>
              </a:rPr>
              <a:t>False positive per minute </a:t>
            </a:r>
            <a:endParaRPr sz="1500">
              <a:solidFill>
                <a:srgbClr val="695D4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rgbClr val="695D46"/>
                </a:solidFill>
                <a:latin typeface="Calibri"/>
                <a:ea typeface="Calibri"/>
                <a:cs typeface="Calibri"/>
                <a:sym typeface="Calibri"/>
              </a:rPr>
              <a:t>	FP/min ≈ 1000	</a:t>
            </a:r>
            <a:endParaRPr sz="1500">
              <a:solidFill>
                <a:srgbClr val="695D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8" name="Google Shape;128;p21"/>
          <p:cNvGraphicFramePr/>
          <p:nvPr/>
        </p:nvGraphicFramePr>
        <p:xfrm>
          <a:off x="952500" y="1847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{6FB525EE-A26A-4BC8-B650-FD7766B751E8}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Accuracy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Precision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Recall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ROC AUC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Train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0,92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0,93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0,87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0,95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Test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0,91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0,96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0,88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0,96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