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Ubuntu"/>
      <p:regular r:id="rId38"/>
      <p:bold r:id="rId39"/>
      <p:italic r:id="rId40"/>
      <p:boldItalic r:id="rId41"/>
    </p:embeddedFont>
    <p:embeddedFont>
      <p:font typeface="PT Sans Narrow"/>
      <p:regular r:id="rId42"/>
      <p:bold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6115B8-B8A6-4BE1-9746-987C8CC53FF0}">
  <a:tblStyle styleId="{336115B8-B8A6-4BE1-9746-987C8CC53F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buntu-italic.fntdata"/><Relationship Id="rId20" Type="http://schemas.openxmlformats.org/officeDocument/2006/relationships/slide" Target="slides/slide14.xml"/><Relationship Id="rId42" Type="http://schemas.openxmlformats.org/officeDocument/2006/relationships/font" Target="fonts/PTSansNarrow-regular.fntdata"/><Relationship Id="rId41" Type="http://schemas.openxmlformats.org/officeDocument/2006/relationships/font" Target="fonts/Ubuntu-boldItalic.fntdata"/><Relationship Id="rId22" Type="http://schemas.openxmlformats.org/officeDocument/2006/relationships/slide" Target="slides/slide16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5.xml"/><Relationship Id="rId43" Type="http://schemas.openxmlformats.org/officeDocument/2006/relationships/font" Target="fonts/PTSansNarrow-bold.fntdata"/><Relationship Id="rId24" Type="http://schemas.openxmlformats.org/officeDocument/2006/relationships/slide" Target="slides/slide18.xml"/><Relationship Id="rId46" Type="http://schemas.openxmlformats.org/officeDocument/2006/relationships/font" Target="fonts/OpenSans-italic.fntdata"/><Relationship Id="rId23" Type="http://schemas.openxmlformats.org/officeDocument/2006/relationships/slide" Target="slides/slide17.xml"/><Relationship Id="rId45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OpenSans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Ubuntu-bold.fntdata"/><Relationship Id="rId16" Type="http://schemas.openxmlformats.org/officeDocument/2006/relationships/slide" Target="slides/slide10.xml"/><Relationship Id="rId38" Type="http://schemas.openxmlformats.org/officeDocument/2006/relationships/font" Target="fonts/Ubuntu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62e04a2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62e04a2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62e04a209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062e04a209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62e04a209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062e04a209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62e04a209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062e04a209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62e04a209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62e04a209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062e04a209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062e04a209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62e04a209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062e04a209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062e04a209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062e04a209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62e04a209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062e04a209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08f23f4ac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08f23f4ac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062e04a209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062e04a209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62e04a209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062e04a209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062e04a209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062e04a209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0c6e8ea38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0c6e8ea38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0c5ea7d24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0c5ea7d24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0c4669b48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0c4669b48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0c5ea7d24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0c5ea7d24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0c5ea7d24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0c5ea7d24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0c5ea7d24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0c5ea7d24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0e243890b6_4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0e243890b6_4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062e04a209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062e04a209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062e04a209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062e04a209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08f23f4a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08f23f4a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062e04a209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062e04a209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062e04a20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062e04a20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62e04a209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62e04a209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62e04a209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62e04a209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62e04a209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62e04a209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e243890b6_4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0e243890b6_4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62e04a209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062e04a209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62e04a209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62e04a209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mailto:pierre.mahe@univ-tln.fr" TargetMode="External"/><Relationship Id="rId5" Type="http://schemas.openxmlformats.org/officeDocument/2006/relationships/hyperlink" Target="mailto:pierre.mahe@univ-tln.fr" TargetMode="External"/><Relationship Id="rId6" Type="http://schemas.openxmlformats.org/officeDocument/2006/relationships/hyperlink" Target="mailto:nicolas.deloustal83@gmail.com" TargetMode="External"/><Relationship Id="rId7" Type="http://schemas.openxmlformats.org/officeDocument/2006/relationships/hyperlink" Target="mailto:glotin@univ-tln.fr" TargetMode="External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mailto:pierre.mahe@univ-tln.fr" TargetMode="External"/><Relationship Id="rId4" Type="http://schemas.openxmlformats.org/officeDocument/2006/relationships/hyperlink" Target="mailto:pierre.mahe@univ-tln.fr" TargetMode="External"/><Relationship Id="rId5" Type="http://schemas.openxmlformats.org/officeDocument/2006/relationships/hyperlink" Target="mailto:nicolas.deloustal83@gmail.com" TargetMode="External"/><Relationship Id="rId6" Type="http://schemas.openxmlformats.org/officeDocument/2006/relationships/hyperlink" Target="mailto:nicolas.deloustal83@gmail.com" TargetMode="External"/><Relationship Id="rId7" Type="http://schemas.openxmlformats.org/officeDocument/2006/relationships/hyperlink" Target="mailto:glotin@univ-tln.f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>
            <a:off x="937800" y="1065400"/>
            <a:ext cx="72684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1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Détection des trains de clics d’Odontocètes</a:t>
            </a:r>
            <a:endParaRPr b="1" sz="3400">
              <a:solidFill>
                <a:schemeClr val="accent1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rgbClr val="4343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projet Guyane GEPOG</a:t>
            </a:r>
            <a:endParaRPr i="1" sz="1500">
              <a:solidFill>
                <a:schemeClr val="accent2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 b="7289" l="11196" r="11211" t="9210"/>
          <a:stretch/>
        </p:blipFill>
        <p:spPr>
          <a:xfrm>
            <a:off x="5159165" y="4240800"/>
            <a:ext cx="855883" cy="65982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409600" y="3519000"/>
            <a:ext cx="4587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Pierre Mahé, Nicolas Deloustal et Hervé Glotin</a:t>
            </a:r>
            <a:br>
              <a:rPr lang="en" sz="1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</a:b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pierre.mahe@univ-tln.fr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</a:t>
            </a:r>
            <a:br>
              <a:rPr lang="en" sz="10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nicolas.deloustal83@gmail.com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</a:t>
            </a:r>
            <a:br>
              <a:rPr lang="en" sz="10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glotin@univ-tln.fr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09600" y="4339188"/>
            <a:ext cx="263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17 Février 2023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8">
            <a:alphaModFix/>
          </a:blip>
          <a:srcRect b="0" l="15179" r="16323" t="78420"/>
          <a:stretch/>
        </p:blipFill>
        <p:spPr>
          <a:xfrm>
            <a:off x="6015050" y="4176975"/>
            <a:ext cx="2789325" cy="7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Augmentation des annotations</a:t>
            </a:r>
            <a:r>
              <a:rPr lang="en"/>
              <a:t> 1</a:t>
            </a:r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82400"/>
            <a:ext cx="4114802" cy="265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2650" y="1734300"/>
            <a:ext cx="4049650" cy="274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Augmentation des annotations 1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On affiche l’histogramme, et on regarde où il y a des vallées</a:t>
            </a: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3275" y="1886700"/>
            <a:ext cx="5001275" cy="270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25" y="1867650"/>
            <a:ext cx="3611501" cy="26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Augmentation des annotations 2</a:t>
            </a:r>
            <a:endParaRPr/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Appliquer au prédiction les méthodes </a:t>
            </a:r>
            <a:br>
              <a:rPr lang="en" sz="1400"/>
            </a:br>
            <a:r>
              <a:rPr lang="en" sz="1400"/>
              <a:t>d’analyses classiques.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Recherche de paterne régulière :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Calcul de interval-inter-clic, ICI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Recherche de 5 ICI consécutif proche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 b="0" l="24421" r="48432" t="0"/>
          <a:stretch/>
        </p:blipFill>
        <p:spPr>
          <a:xfrm>
            <a:off x="5133975" y="1714500"/>
            <a:ext cx="2695576" cy="251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/>
          <p:nvPr/>
        </p:nvSpPr>
        <p:spPr>
          <a:xfrm rot="-5400000">
            <a:off x="7239075" y="3638625"/>
            <a:ext cx="95100" cy="11049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4"/>
          <p:cNvSpPr/>
          <p:nvPr/>
        </p:nvSpPr>
        <p:spPr>
          <a:xfrm rot="-5400000">
            <a:off x="5415000" y="3909900"/>
            <a:ext cx="85800" cy="5526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Bilan - </a:t>
            </a:r>
            <a:r>
              <a:rPr lang="en"/>
              <a:t>Augmentation des annotations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Nouvelle a</a:t>
            </a:r>
            <a:r>
              <a:rPr lang="en" sz="1500"/>
              <a:t>nnotations : </a:t>
            </a:r>
            <a:endParaRPr sz="1500"/>
          </a:p>
          <a:p>
            <a:pPr indent="-32385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Annotations partielles des trains de clics</a:t>
            </a:r>
            <a:endParaRPr sz="1500"/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230 fichiers annotés répartis sur 11 sessions</a:t>
            </a:r>
            <a:endParaRPr sz="1500"/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25 k annotations (positif/négatif) </a:t>
            </a:r>
            <a:endParaRPr sz="1500"/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Avec des négatifs durs </a:t>
            </a:r>
            <a:endParaRPr sz="1500"/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075" y="2234900"/>
            <a:ext cx="4772023" cy="28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Bilan - Augmentation des annotations</a:t>
            </a:r>
            <a:endParaRPr/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Répartition des annotations en fonction du temps</a:t>
            </a:r>
            <a:endParaRPr sz="1400"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975" y="1619075"/>
            <a:ext cx="5314727" cy="340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311700" y="1742575"/>
            <a:ext cx="1914600" cy="17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Exemple pour une station :</a:t>
            </a:r>
            <a:endParaRPr sz="1400"/>
          </a:p>
        </p:txBody>
      </p:sp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Détection</a:t>
            </a:r>
            <a:r>
              <a:rPr lang="en"/>
              <a:t> de passages d’Odontocètes</a:t>
            </a:r>
            <a:endParaRPr/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Dans le but de détecter des passages. </a:t>
            </a:r>
            <a:br>
              <a:rPr lang="en" sz="1500"/>
            </a:br>
            <a:r>
              <a:rPr lang="en" sz="1500"/>
              <a:t>Le</a:t>
            </a:r>
            <a:r>
              <a:rPr lang="en" sz="1500"/>
              <a:t> détecteur ré-entraîné a été lancé sur toute la base.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Pour limiter le nombre de fausses </a:t>
            </a:r>
            <a:r>
              <a:rPr lang="en" sz="1500"/>
              <a:t>détections</a:t>
            </a:r>
            <a:r>
              <a:rPr lang="en" sz="1500"/>
              <a:t>, on a appliqué le filtre suivant : 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Agrégation des prédictions du réseau (</a:t>
            </a:r>
            <a:r>
              <a:rPr lang="en" sz="1500"/>
              <a:t>fenêtre</a:t>
            </a:r>
            <a:r>
              <a:rPr lang="en" sz="1500"/>
              <a:t> de 1s)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Calcul du quantile 99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Calcul d’un seuil de </a:t>
            </a:r>
            <a:r>
              <a:rPr lang="en" sz="1500"/>
              <a:t>détection, l’activité moyenne par station et </a:t>
            </a:r>
            <a:r>
              <a:rPr lang="en" sz="1500"/>
              <a:t>par heure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Compte de seconde au dessus de ce seuil</a:t>
            </a:r>
            <a:endParaRPr sz="1500"/>
          </a:p>
        </p:txBody>
      </p:sp>
      <p:sp>
        <p:nvSpPr>
          <p:cNvPr id="202" name="Google Shape;20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Analyse de résultats</a:t>
            </a:r>
            <a:endParaRPr/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Evolution du quantile 80, 90, 95, 99 delon les stations </a:t>
            </a:r>
            <a:endParaRPr sz="1500"/>
          </a:p>
        </p:txBody>
      </p:sp>
      <p:pic>
        <p:nvPicPr>
          <p:cNvPr id="209" name="Google Shape;2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6" y="1905863"/>
            <a:ext cx="4114802" cy="256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6" y="1905863"/>
            <a:ext cx="4114802" cy="256031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Analyse de résultats</a:t>
            </a:r>
            <a:endParaRPr/>
          </a:p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C</a:t>
            </a:r>
            <a:r>
              <a:rPr lang="en" sz="1500"/>
              <a:t>alendrier de </a:t>
            </a:r>
            <a:r>
              <a:rPr lang="en" sz="1500"/>
              <a:t>détection</a:t>
            </a:r>
            <a:r>
              <a:rPr lang="en" sz="1500"/>
              <a:t> par station</a:t>
            </a:r>
            <a:endParaRPr sz="1500"/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13" y="1653750"/>
            <a:ext cx="4297682" cy="286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1625247"/>
            <a:ext cx="4297682" cy="286823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/>
          <p:nvPr/>
        </p:nvSpPr>
        <p:spPr>
          <a:xfrm rot="-5400000">
            <a:off x="942375" y="3915525"/>
            <a:ext cx="95100" cy="11607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 rot="-5400000">
            <a:off x="5174475" y="4026825"/>
            <a:ext cx="95100" cy="9381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 rot="-5400000">
            <a:off x="7878895" y="3999975"/>
            <a:ext cx="95100" cy="9918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 rot="-5400000">
            <a:off x="3352875" y="3943425"/>
            <a:ext cx="95100" cy="11049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"/>
          <p:cNvSpPr txBox="1"/>
          <p:nvPr/>
        </p:nvSpPr>
        <p:spPr>
          <a:xfrm>
            <a:off x="882600" y="449347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3255975" y="450349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5084775" y="452197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7759525" y="452197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Analyse de résultats</a:t>
            </a:r>
            <a:endParaRPr/>
          </a:p>
        </p:txBody>
      </p:sp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Sur certaine session, le détecteur a encore des difficultées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13" y="1653750"/>
            <a:ext cx="4297682" cy="286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1625247"/>
            <a:ext cx="4297682" cy="286823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/>
          <p:nvPr/>
        </p:nvSpPr>
        <p:spPr>
          <a:xfrm rot="-5400000">
            <a:off x="942375" y="3915525"/>
            <a:ext cx="95100" cy="11607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0"/>
          <p:cNvSpPr/>
          <p:nvPr/>
        </p:nvSpPr>
        <p:spPr>
          <a:xfrm rot="-5400000">
            <a:off x="5174475" y="4026825"/>
            <a:ext cx="95100" cy="9381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0"/>
          <p:cNvSpPr/>
          <p:nvPr/>
        </p:nvSpPr>
        <p:spPr>
          <a:xfrm rot="-5400000">
            <a:off x="7878895" y="3999975"/>
            <a:ext cx="95100" cy="9918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0"/>
          <p:cNvSpPr/>
          <p:nvPr/>
        </p:nvSpPr>
        <p:spPr>
          <a:xfrm rot="-5400000">
            <a:off x="3352875" y="3943425"/>
            <a:ext cx="95100" cy="11049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0"/>
          <p:cNvSpPr txBox="1"/>
          <p:nvPr/>
        </p:nvSpPr>
        <p:spPr>
          <a:xfrm>
            <a:off x="882600" y="449347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3255975" y="450349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5084775" y="452197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7759525" y="452197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5" name="Google Shape;24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9138" y="4576772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6225" y="4570771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7425" y="4570771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9025" y="4570771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Analyse de résultats</a:t>
            </a:r>
            <a:endParaRPr/>
          </a:p>
        </p:txBody>
      </p:sp>
      <p:sp>
        <p:nvSpPr>
          <p:cNvPr id="255" name="Google Shape;255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Calendrier de détection par station</a:t>
            </a:r>
            <a:endParaRPr sz="1500"/>
          </a:p>
        </p:txBody>
      </p:sp>
      <p:pic>
        <p:nvPicPr>
          <p:cNvPr id="256" name="Google Shape;256;p31"/>
          <p:cNvPicPr preferRelativeResize="0"/>
          <p:nvPr/>
        </p:nvPicPr>
        <p:blipFill rotWithShape="1">
          <a:blip r:embed="rId3">
            <a:alphaModFix/>
          </a:blip>
          <a:srcRect b="0" l="0" r="1409" t="0"/>
          <a:stretch/>
        </p:blipFill>
        <p:spPr>
          <a:xfrm>
            <a:off x="138825" y="1909825"/>
            <a:ext cx="4288299" cy="24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 rotWithShape="1">
          <a:blip r:embed="rId4">
            <a:alphaModFix/>
          </a:blip>
          <a:srcRect b="0" l="0" r="1409" t="0"/>
          <a:stretch/>
        </p:blipFill>
        <p:spPr>
          <a:xfrm>
            <a:off x="4606700" y="1900625"/>
            <a:ext cx="4288299" cy="24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Enregistrements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Caractéristique</a:t>
            </a:r>
            <a:r>
              <a:rPr lang="en" sz="1400"/>
              <a:t> des enregistrements :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Enregistrement discontinu, 1 min toute les 20 mins (ou 10 mins) 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Fréquence d'échantillonnage : 512 kHz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22k fichiers soit ~365h, actuellement sur nos serveurs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Les enregistrements sont très riches : nombre d’espèces, récif, bruit entropique …</a:t>
            </a:r>
            <a:endParaRPr sz="1400"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8589" l="0" r="0" t="8902"/>
          <a:stretch/>
        </p:blipFill>
        <p:spPr>
          <a:xfrm>
            <a:off x="4779300" y="3178800"/>
            <a:ext cx="3976800" cy="1459800"/>
          </a:xfrm>
          <a:prstGeom prst="roundRect">
            <a:avLst>
              <a:gd fmla="val 3166" name="adj"/>
            </a:avLst>
          </a:prstGeom>
          <a:noFill/>
          <a:ln>
            <a:noFill/>
          </a:ln>
        </p:spPr>
      </p:pic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Analyse de résultats</a:t>
            </a:r>
            <a:endParaRPr/>
          </a:p>
        </p:txBody>
      </p:sp>
      <p:sp>
        <p:nvSpPr>
          <p:cNvPr id="264" name="Google Shape;264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Calendrier de détection par station</a:t>
            </a:r>
            <a:endParaRPr sz="1500"/>
          </a:p>
        </p:txBody>
      </p:sp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9" y="1627412"/>
            <a:ext cx="4571999" cy="302583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>
            <p:ph idx="1" type="body"/>
          </p:nvPr>
        </p:nvSpPr>
        <p:spPr>
          <a:xfrm>
            <a:off x="311700" y="46191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Bruit </a:t>
            </a:r>
            <a:r>
              <a:rPr lang="en" sz="1500"/>
              <a:t>anthropique sur Rivière de Cayenne 13/03/2021 - 19/04/2021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67" name="Google Shape;26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900" y="1627950"/>
            <a:ext cx="4114800" cy="302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Analyse des passages</a:t>
            </a:r>
            <a:endParaRPr/>
          </a:p>
        </p:txBody>
      </p:sp>
      <p:sp>
        <p:nvSpPr>
          <p:cNvPr id="274" name="Google Shape;274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Classification des odontocètes pour chaque passage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75" name="Google Shape;2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13" y="1653750"/>
            <a:ext cx="4297682" cy="286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1625247"/>
            <a:ext cx="4297682" cy="286823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/>
          <p:nvPr/>
        </p:nvSpPr>
        <p:spPr>
          <a:xfrm rot="-5400000">
            <a:off x="942375" y="3915525"/>
            <a:ext cx="95100" cy="11607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3"/>
          <p:cNvSpPr/>
          <p:nvPr/>
        </p:nvSpPr>
        <p:spPr>
          <a:xfrm rot="-5400000">
            <a:off x="5174475" y="4026825"/>
            <a:ext cx="95100" cy="9381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3"/>
          <p:cNvSpPr/>
          <p:nvPr/>
        </p:nvSpPr>
        <p:spPr>
          <a:xfrm rot="-5400000">
            <a:off x="7878895" y="3999975"/>
            <a:ext cx="95100" cy="9918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3"/>
          <p:cNvSpPr/>
          <p:nvPr/>
        </p:nvSpPr>
        <p:spPr>
          <a:xfrm rot="-5400000">
            <a:off x="3352875" y="3943425"/>
            <a:ext cx="95100" cy="11049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3"/>
          <p:cNvSpPr txBox="1"/>
          <p:nvPr/>
        </p:nvSpPr>
        <p:spPr>
          <a:xfrm>
            <a:off x="882600" y="449347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33"/>
          <p:cNvSpPr txBox="1"/>
          <p:nvPr/>
        </p:nvSpPr>
        <p:spPr>
          <a:xfrm>
            <a:off x="3255975" y="450349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33"/>
          <p:cNvSpPr txBox="1"/>
          <p:nvPr/>
        </p:nvSpPr>
        <p:spPr>
          <a:xfrm>
            <a:off x="5084775" y="452197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33"/>
          <p:cNvSpPr txBox="1"/>
          <p:nvPr/>
        </p:nvSpPr>
        <p:spPr>
          <a:xfrm>
            <a:off x="7759525" y="452197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1248"/>
            <a:ext cx="5393050" cy="261974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4"/>
          <p:cNvSpPr txBox="1"/>
          <p:nvPr/>
        </p:nvSpPr>
        <p:spPr>
          <a:xfrm>
            <a:off x="7457300" y="328717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 = dauphin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 = ziphius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= kogia</a:t>
            </a:r>
            <a:endParaRPr/>
          </a:p>
        </p:txBody>
      </p:sp>
      <p:pic>
        <p:nvPicPr>
          <p:cNvPr id="292" name="Google Shape;29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0950" y="616323"/>
            <a:ext cx="5393051" cy="26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34"/>
          <p:cNvSpPr txBox="1"/>
          <p:nvPr>
            <p:ph type="title"/>
          </p:nvPr>
        </p:nvSpPr>
        <p:spPr>
          <a:xfrm>
            <a:off x="311696" y="135931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d’odontocètes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Extractions de features </a:t>
            </a:r>
            <a:r>
              <a:rPr lang="en" sz="1500"/>
              <a:t> :</a:t>
            </a:r>
            <a:endParaRPr sz="15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Centroïde fréquentielle	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Moyenne</a:t>
            </a:r>
            <a:r>
              <a:rPr lang="en"/>
              <a:t> fréquentielle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Largeur de bande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Coefficient d’asymétrie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Coefficient d'aplatissement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Fréquence et energie max 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Réduction de dimension (t-SNE) </a:t>
            </a:r>
            <a:endParaRPr sz="1500"/>
          </a:p>
        </p:txBody>
      </p:sp>
      <p:sp>
        <p:nvSpPr>
          <p:cNvPr id="300" name="Google Shape;300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d’odontocètes</a:t>
            </a:r>
            <a:endParaRPr/>
          </a:p>
        </p:txBody>
      </p:sp>
      <p:pic>
        <p:nvPicPr>
          <p:cNvPr id="301" name="Google Shape;30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6375" y="1773625"/>
            <a:ext cx="4970551" cy="19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975" y="1304825"/>
            <a:ext cx="4846320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/>
          <p:nvPr/>
        </p:nvSpPr>
        <p:spPr>
          <a:xfrm>
            <a:off x="7382750" y="7328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 = dauphin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 = ziphius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= kogia</a:t>
            </a:r>
            <a:endParaRPr/>
          </a:p>
        </p:txBody>
      </p:sp>
      <p:sp>
        <p:nvSpPr>
          <p:cNvPr id="309" name="Google Shape;309;p36"/>
          <p:cNvSpPr txBox="1"/>
          <p:nvPr/>
        </p:nvSpPr>
        <p:spPr>
          <a:xfrm>
            <a:off x="2736000" y="4549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T-SNE sur les données annotées</a:t>
            </a:r>
            <a:endParaRPr/>
          </a:p>
        </p:txBody>
      </p:sp>
      <p:sp>
        <p:nvSpPr>
          <p:cNvPr id="310" name="Google Shape;31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36"/>
          <p:cNvSpPr txBox="1"/>
          <p:nvPr>
            <p:ph type="title"/>
          </p:nvPr>
        </p:nvSpPr>
        <p:spPr>
          <a:xfrm>
            <a:off x="310896" y="448056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d’odontocètes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656" y="1307592"/>
            <a:ext cx="4846320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 txBox="1"/>
          <p:nvPr/>
        </p:nvSpPr>
        <p:spPr>
          <a:xfrm>
            <a:off x="7382750" y="7328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 = dauphin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 = ziphius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= kogia</a:t>
            </a:r>
            <a:endParaRPr/>
          </a:p>
        </p:txBody>
      </p:sp>
      <p:sp>
        <p:nvSpPr>
          <p:cNvPr id="318" name="Google Shape;318;p37"/>
          <p:cNvSpPr/>
          <p:nvPr/>
        </p:nvSpPr>
        <p:spPr>
          <a:xfrm>
            <a:off x="2050300" y="2259800"/>
            <a:ext cx="943200" cy="1602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7"/>
          <p:cNvSpPr/>
          <p:nvPr/>
        </p:nvSpPr>
        <p:spPr>
          <a:xfrm>
            <a:off x="5431350" y="1966600"/>
            <a:ext cx="1234500" cy="1922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7"/>
          <p:cNvSpPr txBox="1"/>
          <p:nvPr/>
        </p:nvSpPr>
        <p:spPr>
          <a:xfrm>
            <a:off x="2736000" y="4549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T-SNE sur les données annotées</a:t>
            </a:r>
            <a:endParaRPr/>
          </a:p>
        </p:txBody>
      </p:sp>
      <p:sp>
        <p:nvSpPr>
          <p:cNvPr id="321" name="Google Shape;32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37"/>
          <p:cNvSpPr txBox="1"/>
          <p:nvPr>
            <p:ph type="title"/>
          </p:nvPr>
        </p:nvSpPr>
        <p:spPr>
          <a:xfrm>
            <a:off x="310896" y="448056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d’odontocètes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/>
          <p:nvPr/>
        </p:nvSpPr>
        <p:spPr>
          <a:xfrm>
            <a:off x="7382750" y="732850"/>
            <a:ext cx="3000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 = dauphin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 = ziphius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= kogia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Guyane = Rivière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Cayenne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 b="0" l="0" r="0" t="1912"/>
          <a:stretch/>
        </p:blipFill>
        <p:spPr>
          <a:xfrm>
            <a:off x="1819656" y="1307592"/>
            <a:ext cx="4846319" cy="329183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8"/>
          <p:cNvSpPr txBox="1"/>
          <p:nvPr/>
        </p:nvSpPr>
        <p:spPr>
          <a:xfrm>
            <a:off x="2441625" y="4495775"/>
            <a:ext cx="358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T-SNE sur les données annotées + Riv. de Cayenne ( 13/03/2021- 19/04/2021)</a:t>
            </a:r>
            <a:endParaRPr/>
          </a:p>
        </p:txBody>
      </p:sp>
      <p:sp>
        <p:nvSpPr>
          <p:cNvPr id="330" name="Google Shape;33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38"/>
          <p:cNvSpPr txBox="1"/>
          <p:nvPr>
            <p:ph type="title"/>
          </p:nvPr>
        </p:nvSpPr>
        <p:spPr>
          <a:xfrm>
            <a:off x="310896" y="448056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d’odontocètes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/>
          <p:nvPr/>
        </p:nvSpPr>
        <p:spPr>
          <a:xfrm>
            <a:off x="2441625" y="4267175"/>
            <a:ext cx="358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Riv de Cayenne</a:t>
            </a:r>
            <a:br>
              <a:rPr lang="en"/>
            </a:br>
            <a:r>
              <a:rPr lang="en"/>
              <a:t>11/04/2021 à 22h40</a:t>
            </a:r>
            <a:endParaRPr/>
          </a:p>
        </p:txBody>
      </p:sp>
      <p:sp>
        <p:nvSpPr>
          <p:cNvPr id="337" name="Google Shape;33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39"/>
          <p:cNvSpPr txBox="1"/>
          <p:nvPr>
            <p:ph type="title"/>
          </p:nvPr>
        </p:nvSpPr>
        <p:spPr>
          <a:xfrm>
            <a:off x="310896" y="448056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d’odontocètes</a:t>
            </a:r>
            <a:endParaRPr/>
          </a:p>
        </p:txBody>
      </p:sp>
      <p:pic>
        <p:nvPicPr>
          <p:cNvPr id="339" name="Google Shape;3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50556"/>
            <a:ext cx="8839199" cy="235679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9"/>
          <p:cNvSpPr txBox="1"/>
          <p:nvPr>
            <p:ph idx="1" type="body"/>
          </p:nvPr>
        </p:nvSpPr>
        <p:spPr>
          <a:xfrm>
            <a:off x="311700" y="1266325"/>
            <a:ext cx="8520600" cy="18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Espèce ?</a:t>
            </a:r>
            <a:endParaRPr sz="1700"/>
          </a:p>
        </p:txBody>
      </p:sp>
      <p:sp>
        <p:nvSpPr>
          <p:cNvPr id="341" name="Google Shape;341;p39"/>
          <p:cNvSpPr txBox="1"/>
          <p:nvPr/>
        </p:nvSpPr>
        <p:spPr>
          <a:xfrm>
            <a:off x="6489850" y="4267175"/>
            <a:ext cx="203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IPI = 80-90 ms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Pour la suite</a:t>
            </a:r>
            <a:endParaRPr/>
          </a:p>
        </p:txBody>
      </p:sp>
      <p:sp>
        <p:nvSpPr>
          <p:cNvPr id="347" name="Google Shape;347;p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2 pistes sont en cours </a:t>
            </a:r>
            <a:r>
              <a:rPr lang="en" sz="1700"/>
              <a:t>d'exploration</a:t>
            </a:r>
            <a:r>
              <a:rPr lang="en" sz="1700"/>
              <a:t> : 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Analyse de la quantité de bruit de fond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Extension du </a:t>
            </a:r>
            <a:r>
              <a:rPr lang="en" sz="1700"/>
              <a:t>modèle pour prendre en compte l’aspect temporel</a:t>
            </a:r>
            <a:endParaRPr sz="2100"/>
          </a:p>
        </p:txBody>
      </p:sp>
      <p:sp>
        <p:nvSpPr>
          <p:cNvPr id="348" name="Google Shape;34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Analyse du bruit de fond</a:t>
            </a:r>
            <a:endParaRPr/>
          </a:p>
        </p:txBody>
      </p:sp>
      <p:sp>
        <p:nvSpPr>
          <p:cNvPr id="354" name="Google Shape;354;p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Évolution des l’energie au cours du temps </a:t>
            </a:r>
            <a:endParaRPr/>
          </a:p>
        </p:txBody>
      </p:sp>
      <p:pic>
        <p:nvPicPr>
          <p:cNvPr id="355" name="Google Shape;35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838" y="1904350"/>
            <a:ext cx="4389121" cy="269913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7" name="Google Shape;35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64413"/>
            <a:ext cx="4006075" cy="263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Enregistrements</a:t>
            </a:r>
            <a:endParaRPr/>
          </a:p>
        </p:txBody>
      </p:sp>
      <p:graphicFrame>
        <p:nvGraphicFramePr>
          <p:cNvPr id="84" name="Google Shape;84;p15"/>
          <p:cNvGraphicFramePr/>
          <p:nvPr/>
        </p:nvGraphicFramePr>
        <p:xfrm>
          <a:off x="1048325" y="130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{336115B8-B8A6-4BE1-9746-987C8CC53FF0}</a:tableStyleId>
              </a:tblPr>
              <a:tblGrid>
                <a:gridCol w="1749250"/>
                <a:gridCol w="1749250"/>
                <a:gridCol w="1749250"/>
                <a:gridCol w="1676475"/>
              </a:tblGrid>
              <a:tr h="453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Site</a:t>
                      </a:r>
                      <a:endParaRPr b="1" sz="10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Hydrophone</a:t>
                      </a:r>
                      <a:endParaRPr b="1" sz="10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Date 1er enregis.</a:t>
                      </a:r>
                      <a:endParaRPr b="1" sz="10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Date dernier enregis.</a:t>
                      </a:r>
                      <a:endParaRPr b="1" sz="10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Rivière de Cayenne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Jason HighBlue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13/03/2021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19/04/2021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Mahury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Jason HighBlue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22/05/2021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26/06/2021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RNNC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Loggerhead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16/06/2021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16/08/2021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Rivière de Cayenne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Jason HighBlue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26/06/2021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04/08/2021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RNNC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Jason HighBlue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24/09/2021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13/11/2021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Mahury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Jason HighBlue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25/09/2021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01/11/2021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Rivière de Cayenne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Jason HighBlue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25/09/2021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02/11/2021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Rivière de Cayenne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Jason HighBlue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18/12/2021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26/01/2022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Mahury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Jason HighBlue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11/06/2022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18/07/2022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Rivière de Cayenne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Jason HighBlue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12/08/2022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01/10/2022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Extension du modèle</a:t>
            </a:r>
            <a:endParaRPr/>
          </a:p>
        </p:txBody>
      </p:sp>
      <p:cxnSp>
        <p:nvCxnSpPr>
          <p:cNvPr id="363" name="Google Shape;363;p42"/>
          <p:cNvCxnSpPr>
            <a:stCxn id="364" idx="3"/>
            <a:endCxn id="365" idx="1"/>
          </p:cNvCxnSpPr>
          <p:nvPr/>
        </p:nvCxnSpPr>
        <p:spPr>
          <a:xfrm>
            <a:off x="924222" y="2313328"/>
            <a:ext cx="20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6" name="Google Shape;366;p42"/>
          <p:cNvCxnSpPr>
            <a:stCxn id="367" idx="3"/>
            <a:endCxn id="368" idx="1"/>
          </p:cNvCxnSpPr>
          <p:nvPr/>
        </p:nvCxnSpPr>
        <p:spPr>
          <a:xfrm>
            <a:off x="7158238" y="3396750"/>
            <a:ext cx="212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5" name="Google Shape;365;p42"/>
          <p:cNvSpPr/>
          <p:nvPr/>
        </p:nvSpPr>
        <p:spPr>
          <a:xfrm>
            <a:off x="1130846" y="1947613"/>
            <a:ext cx="1280100" cy="7314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Classifier clics </a:t>
            </a:r>
            <a:br>
              <a:rPr lang="en" sz="1200"/>
            </a:br>
            <a:r>
              <a:rPr lang="en" sz="1200"/>
              <a:t>CNN</a:t>
            </a:r>
            <a:endParaRPr sz="1200"/>
          </a:p>
        </p:txBody>
      </p:sp>
      <p:sp>
        <p:nvSpPr>
          <p:cNvPr id="367" name="Google Shape;367;p42"/>
          <p:cNvSpPr/>
          <p:nvPr/>
        </p:nvSpPr>
        <p:spPr>
          <a:xfrm>
            <a:off x="5878138" y="3031050"/>
            <a:ext cx="1280100" cy="7314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Transformer</a:t>
            </a:r>
            <a:endParaRPr sz="1200"/>
          </a:p>
        </p:txBody>
      </p:sp>
      <p:sp>
        <p:nvSpPr>
          <p:cNvPr id="368" name="Google Shape;368;p42"/>
          <p:cNvSpPr/>
          <p:nvPr/>
        </p:nvSpPr>
        <p:spPr>
          <a:xfrm>
            <a:off x="7371050" y="3031050"/>
            <a:ext cx="1280100" cy="731400"/>
          </a:xfrm>
          <a:prstGeom prst="bracketPair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Prédiction </a:t>
            </a:r>
            <a:br>
              <a:rPr lang="en" sz="1200"/>
            </a:br>
            <a:r>
              <a:rPr lang="en" sz="1200"/>
              <a:t>sur le fichier</a:t>
            </a:r>
            <a:endParaRPr sz="1200"/>
          </a:p>
        </p:txBody>
      </p:sp>
      <p:sp>
        <p:nvSpPr>
          <p:cNvPr id="369" name="Google Shape;369;p42"/>
          <p:cNvSpPr/>
          <p:nvPr/>
        </p:nvSpPr>
        <p:spPr>
          <a:xfrm>
            <a:off x="4340050" y="3031038"/>
            <a:ext cx="1280100" cy="731400"/>
          </a:xfrm>
          <a:prstGeom prst="bracketPair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Embedding</a:t>
            </a:r>
            <a:endParaRPr sz="1200"/>
          </a:p>
        </p:txBody>
      </p:sp>
      <p:cxnSp>
        <p:nvCxnSpPr>
          <p:cNvPr id="370" name="Google Shape;370;p42"/>
          <p:cNvCxnSpPr>
            <a:stCxn id="365" idx="3"/>
            <a:endCxn id="369" idx="1"/>
          </p:cNvCxnSpPr>
          <p:nvPr/>
        </p:nvCxnSpPr>
        <p:spPr>
          <a:xfrm>
            <a:off x="2410946" y="2313313"/>
            <a:ext cx="1929000" cy="1083300"/>
          </a:xfrm>
          <a:prstGeom prst="bentConnector3">
            <a:avLst>
              <a:gd fmla="val 537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1" name="Google Shape;371;p42"/>
          <p:cNvSpPr/>
          <p:nvPr/>
        </p:nvSpPr>
        <p:spPr>
          <a:xfrm>
            <a:off x="2721661" y="1942275"/>
            <a:ext cx="1280100" cy="731400"/>
          </a:xfrm>
          <a:prstGeom prst="bracketPair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Prédiction </a:t>
            </a:r>
            <a:br>
              <a:rPr lang="en" sz="1200"/>
            </a:br>
            <a:r>
              <a:rPr lang="en" sz="1200"/>
              <a:t>clics</a:t>
            </a:r>
            <a:endParaRPr sz="1200"/>
          </a:p>
        </p:txBody>
      </p:sp>
      <p:cxnSp>
        <p:nvCxnSpPr>
          <p:cNvPr id="372" name="Google Shape;372;p42"/>
          <p:cNvCxnSpPr>
            <a:stCxn id="365" idx="3"/>
            <a:endCxn id="371" idx="1"/>
          </p:cNvCxnSpPr>
          <p:nvPr/>
        </p:nvCxnSpPr>
        <p:spPr>
          <a:xfrm flipH="1" rot="10800000">
            <a:off x="2410946" y="2307913"/>
            <a:ext cx="3108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3" name="Google Shape;373;p42"/>
          <p:cNvSpPr/>
          <p:nvPr/>
        </p:nvSpPr>
        <p:spPr>
          <a:xfrm>
            <a:off x="4310623" y="1947625"/>
            <a:ext cx="1280100" cy="7314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Selection des clics</a:t>
            </a:r>
            <a:endParaRPr sz="1200"/>
          </a:p>
        </p:txBody>
      </p:sp>
      <p:grpSp>
        <p:nvGrpSpPr>
          <p:cNvPr id="374" name="Google Shape;374;p42"/>
          <p:cNvGrpSpPr/>
          <p:nvPr/>
        </p:nvGrpSpPr>
        <p:grpSpPr>
          <a:xfrm>
            <a:off x="251183" y="1901827"/>
            <a:ext cx="673039" cy="823002"/>
            <a:chOff x="907840" y="1478650"/>
            <a:chExt cx="878985" cy="1059750"/>
          </a:xfrm>
        </p:grpSpPr>
        <p:pic>
          <p:nvPicPr>
            <p:cNvPr id="364" name="Google Shape;364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07840" y="1478650"/>
              <a:ext cx="878985" cy="105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42"/>
            <p:cNvPicPr preferRelativeResize="0"/>
            <p:nvPr/>
          </p:nvPicPr>
          <p:blipFill rotWithShape="1">
            <a:blip r:embed="rId4">
              <a:alphaModFix/>
            </a:blip>
            <a:srcRect b="29969" l="0" r="0" t="30440"/>
            <a:stretch/>
          </p:blipFill>
          <p:spPr>
            <a:xfrm>
              <a:off x="1006900" y="1948050"/>
              <a:ext cx="680875" cy="486391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cxnSp>
        <p:nvCxnSpPr>
          <p:cNvPr id="376" name="Google Shape;376;p42"/>
          <p:cNvCxnSpPr>
            <a:stCxn id="369" idx="3"/>
            <a:endCxn id="367" idx="1"/>
          </p:cNvCxnSpPr>
          <p:nvPr/>
        </p:nvCxnSpPr>
        <p:spPr>
          <a:xfrm>
            <a:off x="5620150" y="3396738"/>
            <a:ext cx="258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7" name="Google Shape;377;p42"/>
          <p:cNvCxnSpPr>
            <a:stCxn id="371" idx="3"/>
            <a:endCxn id="373" idx="1"/>
          </p:cNvCxnSpPr>
          <p:nvPr/>
        </p:nvCxnSpPr>
        <p:spPr>
          <a:xfrm>
            <a:off x="4001761" y="2307975"/>
            <a:ext cx="3090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8" name="Google Shape;378;p42"/>
          <p:cNvCxnSpPr>
            <a:stCxn id="373" idx="2"/>
            <a:endCxn id="369" idx="1"/>
          </p:cNvCxnSpPr>
          <p:nvPr/>
        </p:nvCxnSpPr>
        <p:spPr>
          <a:xfrm rot="5400000">
            <a:off x="4286623" y="2732575"/>
            <a:ext cx="717600" cy="610500"/>
          </a:xfrm>
          <a:prstGeom prst="bentConnector4">
            <a:avLst>
              <a:gd fmla="val 24527" name="adj1"/>
              <a:gd fmla="val 139025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9" name="Google Shape;37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"/>
          <p:cNvSpPr txBox="1"/>
          <p:nvPr/>
        </p:nvSpPr>
        <p:spPr>
          <a:xfrm>
            <a:off x="937800" y="1065400"/>
            <a:ext cx="72684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Merci de votre attention</a:t>
            </a:r>
            <a:endParaRPr sz="3200"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600">
              <a:solidFill>
                <a:srgbClr val="4343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100">
                <a:solidFill>
                  <a:srgbClr val="4343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Des questions ? </a:t>
            </a:r>
            <a:endParaRPr i="1" sz="2100">
              <a:solidFill>
                <a:srgbClr val="4343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accent2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5" name="Google Shape;385;p43"/>
          <p:cNvSpPr txBox="1"/>
          <p:nvPr/>
        </p:nvSpPr>
        <p:spPr>
          <a:xfrm>
            <a:off x="409600" y="4339188"/>
            <a:ext cx="263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7 Février 2023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p43"/>
          <p:cNvSpPr txBox="1"/>
          <p:nvPr/>
        </p:nvSpPr>
        <p:spPr>
          <a:xfrm>
            <a:off x="409600" y="3519000"/>
            <a:ext cx="4587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Pierre Mahé, Nicolas Delousta</a:t>
            </a: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l et Hervé Glotin</a:t>
            </a:r>
            <a:br>
              <a:rPr lang="en" sz="1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</a:b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pierre.mahe@univ-tln.fr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</a:t>
            </a:r>
            <a:br>
              <a:rPr lang="en" sz="10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nicolas.deloustal83@gmail.</a:t>
            </a: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com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" sz="10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glotin@univ-tln.fr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de départ et Objectifs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Analyser la présence d’odontocètes grâce aux trains de clics.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Besoin de créer un détecteur de clics d’odontocètes (classification binaire).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u="sng"/>
              <a:t>Annotations de la base : </a:t>
            </a:r>
            <a:endParaRPr sz="1500" u="sng"/>
          </a:p>
          <a:p>
            <a:pPr indent="-32385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Annotations partielles des trains de clics</a:t>
            </a:r>
            <a:endParaRPr sz="1500"/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30 fichiers annotés répartis sur 7 sessions CARI’MAM (dont 1 session de Riv. de Cayenne)</a:t>
            </a:r>
            <a:endParaRPr sz="1500"/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3k annotations (positif/négatif) </a:t>
            </a:r>
            <a:endParaRPr sz="15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Train de clics annotés :  Dauphins (plusieurs espaces), </a:t>
            </a:r>
            <a:r>
              <a:rPr lang="en" sz="1500"/>
              <a:t>Koggia, Ziphus</a:t>
            </a:r>
            <a:br>
              <a:rPr lang="en" sz="1500"/>
            </a:br>
            <a:r>
              <a:rPr lang="en" sz="1500"/>
              <a:t>Pas de  </a:t>
            </a:r>
            <a:r>
              <a:rPr lang="en" sz="1500"/>
              <a:t>Cachalot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 u="sng"/>
          </a:p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Idée du détecteur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Observation : Les clics semblent avoir des formes </a:t>
            </a:r>
            <a:r>
              <a:rPr lang="en" sz="1500"/>
              <a:t>stéréotypiques</a:t>
            </a:r>
            <a:r>
              <a:rPr lang="en" sz="1500"/>
              <a:t> </a:t>
            </a:r>
            <a:endParaRPr sz="1500"/>
          </a:p>
        </p:txBody>
      </p:sp>
      <p:grpSp>
        <p:nvGrpSpPr>
          <p:cNvPr id="99" name="Google Shape;99;p17"/>
          <p:cNvGrpSpPr/>
          <p:nvPr/>
        </p:nvGrpSpPr>
        <p:grpSpPr>
          <a:xfrm>
            <a:off x="1187458" y="1740446"/>
            <a:ext cx="6832920" cy="3097956"/>
            <a:chOff x="2745675" y="2613114"/>
            <a:chExt cx="8150925" cy="3434160"/>
          </a:xfrm>
        </p:grpSpPr>
        <p:pic>
          <p:nvPicPr>
            <p:cNvPr id="100" name="Google Shape;100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45675" y="2631309"/>
              <a:ext cx="8150925" cy="339149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" name="Google Shape;101;p17"/>
            <p:cNvCxnSpPr/>
            <p:nvPr/>
          </p:nvCxnSpPr>
          <p:spPr>
            <a:xfrm>
              <a:off x="3676738" y="2613114"/>
              <a:ext cx="0" cy="34245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7"/>
            <p:cNvCxnSpPr/>
            <p:nvPr/>
          </p:nvCxnSpPr>
          <p:spPr>
            <a:xfrm>
              <a:off x="4574724" y="2613114"/>
              <a:ext cx="0" cy="34245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7"/>
            <p:cNvCxnSpPr/>
            <p:nvPr/>
          </p:nvCxnSpPr>
          <p:spPr>
            <a:xfrm>
              <a:off x="5473728" y="2613114"/>
              <a:ext cx="0" cy="34245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7"/>
            <p:cNvCxnSpPr/>
            <p:nvPr/>
          </p:nvCxnSpPr>
          <p:spPr>
            <a:xfrm>
              <a:off x="6372733" y="2613600"/>
              <a:ext cx="0" cy="34245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7"/>
            <p:cNvCxnSpPr/>
            <p:nvPr/>
          </p:nvCxnSpPr>
          <p:spPr>
            <a:xfrm>
              <a:off x="7276730" y="2613114"/>
              <a:ext cx="0" cy="34245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7"/>
            <p:cNvCxnSpPr/>
            <p:nvPr/>
          </p:nvCxnSpPr>
          <p:spPr>
            <a:xfrm>
              <a:off x="8159747" y="2613114"/>
              <a:ext cx="0" cy="34245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7"/>
            <p:cNvCxnSpPr/>
            <p:nvPr/>
          </p:nvCxnSpPr>
          <p:spPr>
            <a:xfrm>
              <a:off x="9063743" y="2622774"/>
              <a:ext cx="0" cy="34245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7"/>
            <p:cNvCxnSpPr/>
            <p:nvPr/>
          </p:nvCxnSpPr>
          <p:spPr>
            <a:xfrm>
              <a:off x="9948913" y="2613600"/>
              <a:ext cx="0" cy="34245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Idée du détecteur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Créer un </a:t>
            </a:r>
            <a:r>
              <a:rPr lang="en" sz="1500"/>
              <a:t>détecteur</a:t>
            </a:r>
            <a:r>
              <a:rPr lang="en" sz="1500"/>
              <a:t> qui va se </a:t>
            </a:r>
            <a:r>
              <a:rPr lang="en" sz="1500"/>
              <a:t>concentrer</a:t>
            </a:r>
            <a:r>
              <a:rPr lang="en" sz="1500"/>
              <a:t> sur le contenu fréquentiel du clics.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18"/>
          <p:cNvCxnSpPr>
            <a:stCxn id="117" idx="3"/>
            <a:endCxn id="118" idx="1"/>
          </p:cNvCxnSpPr>
          <p:nvPr/>
        </p:nvCxnSpPr>
        <p:spPr>
          <a:xfrm flipH="1" rot="10800000">
            <a:off x="2582749" y="2455015"/>
            <a:ext cx="868800" cy="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18"/>
          <p:cNvCxnSpPr>
            <a:stCxn id="118" idx="3"/>
            <a:endCxn id="120" idx="1"/>
          </p:cNvCxnSpPr>
          <p:nvPr/>
        </p:nvCxnSpPr>
        <p:spPr>
          <a:xfrm>
            <a:off x="4731600" y="2454963"/>
            <a:ext cx="207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8"/>
          <p:cNvSpPr/>
          <p:nvPr/>
        </p:nvSpPr>
        <p:spPr>
          <a:xfrm>
            <a:off x="3451500" y="2089263"/>
            <a:ext cx="1280100" cy="7314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Classifier clics </a:t>
            </a:r>
            <a:br>
              <a:rPr lang="en" sz="1200">
                <a:solidFill>
                  <a:srgbClr val="434343"/>
                </a:solidFill>
              </a:rPr>
            </a:br>
            <a:r>
              <a:rPr lang="en" sz="1200">
                <a:solidFill>
                  <a:srgbClr val="434343"/>
                </a:solidFill>
              </a:rPr>
              <a:t>CNN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6806425" y="2089275"/>
            <a:ext cx="1280100" cy="731400"/>
          </a:xfrm>
          <a:prstGeom prst="bracketPair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Prédiction binaire</a:t>
            </a:r>
            <a:endParaRPr sz="1200"/>
          </a:p>
        </p:txBody>
      </p:sp>
      <p:sp>
        <p:nvSpPr>
          <p:cNvPr id="121" name="Google Shape;121;p18"/>
          <p:cNvSpPr/>
          <p:nvPr/>
        </p:nvSpPr>
        <p:spPr>
          <a:xfrm>
            <a:off x="6806425" y="3264850"/>
            <a:ext cx="1280100" cy="731400"/>
          </a:xfrm>
          <a:prstGeom prst="bracketPair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Embedding</a:t>
            </a:r>
            <a:endParaRPr sz="1200">
              <a:solidFill>
                <a:srgbClr val="434343"/>
              </a:solidFill>
            </a:endParaRPr>
          </a:p>
        </p:txBody>
      </p:sp>
      <p:cxnSp>
        <p:nvCxnSpPr>
          <p:cNvPr id="122" name="Google Shape;122;p18"/>
          <p:cNvCxnSpPr>
            <a:stCxn id="118" idx="3"/>
            <a:endCxn id="121" idx="1"/>
          </p:cNvCxnSpPr>
          <p:nvPr/>
        </p:nvCxnSpPr>
        <p:spPr>
          <a:xfrm>
            <a:off x="4731600" y="2454963"/>
            <a:ext cx="2074800" cy="11757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23" name="Google Shape;123;p18"/>
          <p:cNvGrpSpPr/>
          <p:nvPr/>
        </p:nvGrpSpPr>
        <p:grpSpPr>
          <a:xfrm>
            <a:off x="530781" y="1887502"/>
            <a:ext cx="2051969" cy="1367826"/>
            <a:chOff x="1038425" y="2470200"/>
            <a:chExt cx="1280160" cy="874625"/>
          </a:xfrm>
        </p:grpSpPr>
        <p:pic>
          <p:nvPicPr>
            <p:cNvPr id="117" name="Google Shape;117;p18"/>
            <p:cNvPicPr preferRelativeResize="0"/>
            <p:nvPr/>
          </p:nvPicPr>
          <p:blipFill rotWithShape="1">
            <a:blip r:embed="rId3">
              <a:alphaModFix/>
            </a:blip>
            <a:srcRect b="29969" l="0" r="0" t="30440"/>
            <a:stretch/>
          </p:blipFill>
          <p:spPr>
            <a:xfrm>
              <a:off x="1038425" y="2470200"/>
              <a:ext cx="1280160" cy="731521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24" name="Google Shape;124;p18"/>
            <p:cNvSpPr txBox="1"/>
            <p:nvPr/>
          </p:nvSpPr>
          <p:spPr>
            <a:xfrm>
              <a:off x="1481150" y="3148025"/>
              <a:ext cx="442800" cy="1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1ms</a:t>
              </a:r>
              <a:endParaRPr sz="800"/>
            </a:p>
          </p:txBody>
        </p:sp>
        <p:pic>
          <p:nvPicPr>
            <p:cNvPr id="125" name="Google Shape;12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38425" y="2470250"/>
              <a:ext cx="1280150" cy="731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18"/>
          <p:cNvSpPr txBox="1"/>
          <p:nvPr/>
        </p:nvSpPr>
        <p:spPr>
          <a:xfrm>
            <a:off x="304800" y="4191000"/>
            <a:ext cx="5686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Performance moyenne par manque d’annotation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Prédiction du détecteur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11700" y="1266325"/>
            <a:ext cx="3632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Un résultat entre 0 et 1 pour chaque trame de 1ms.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000" y="1590648"/>
            <a:ext cx="4114802" cy="2654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Augmentation des annotations 1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Approche “human in the loop”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Utilisation du détecteur de clics pour déterminer les fichiers susceptibles de contenir des trains de clics.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Pour chaque fichier, un histogramme des valeurs prédites être tracées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Pour chaque histogramme, le cumulatif est calculé.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On affiche l’histogramme, et on regarde où il y a des vallées</a:t>
            </a:r>
            <a:endParaRPr sz="1900"/>
          </a:p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Augmentation des annotations</a:t>
            </a:r>
            <a:r>
              <a:rPr lang="en"/>
              <a:t> 1</a:t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75" y="1772873"/>
            <a:ext cx="4114802" cy="265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500" y="1772875"/>
            <a:ext cx="4114802" cy="265404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