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261ae8cfbf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261ae8cfbf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261ae8cfbf_1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261ae8cfbf_1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2601c52e0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2601c52e0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2601c52e0e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2601c52e0e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265093706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g1265093706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261ae8cfbf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261ae8cfbf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261ae8cfbf_1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261ae8cfbf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261ae8cfbf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261ae8cfbf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261ae8cfbf_1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261ae8cfbf_1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3.png"/><Relationship Id="rId6" Type="http://schemas.openxmlformats.org/officeDocument/2006/relationships/image" Target="../media/image11.png"/><Relationship Id="rId7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11" Type="http://schemas.openxmlformats.org/officeDocument/2006/relationships/image" Target="../media/image21.png"/><Relationship Id="rId10" Type="http://schemas.openxmlformats.org/officeDocument/2006/relationships/hyperlink" Target="http://bioacoustics.lis-lab.fr" TargetMode="External"/><Relationship Id="rId9" Type="http://schemas.openxmlformats.org/officeDocument/2006/relationships/hyperlink" Target="mailto:glotin@univ-tln.fr" TargetMode="External"/><Relationship Id="rId5" Type="http://schemas.openxmlformats.org/officeDocument/2006/relationships/image" Target="../media/image6.png"/><Relationship Id="rId6" Type="http://schemas.openxmlformats.org/officeDocument/2006/relationships/image" Target="../media/image2.png"/><Relationship Id="rId7" Type="http://schemas.openxmlformats.org/officeDocument/2006/relationships/image" Target="../media/image5.png"/><Relationship Id="rId8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641950" y="1521650"/>
            <a:ext cx="456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175" name="Google Shape;175;p22"/>
          <p:cNvPicPr preferRelativeResize="0"/>
          <p:nvPr/>
        </p:nvPicPr>
        <p:blipFill rotWithShape="1">
          <a:blip r:embed="rId3">
            <a:alphaModFix/>
          </a:blip>
          <a:srcRect b="0" l="36847" r="23083" t="9510"/>
          <a:stretch/>
        </p:blipFill>
        <p:spPr>
          <a:xfrm>
            <a:off x="5062863" y="0"/>
            <a:ext cx="4081138" cy="518437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2"/>
          <p:cNvSpPr txBox="1"/>
          <p:nvPr/>
        </p:nvSpPr>
        <p:spPr>
          <a:xfrm>
            <a:off x="637825" y="1362200"/>
            <a:ext cx="456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Usage of BOMBYX via REPCET :</a:t>
            </a:r>
            <a:endParaRPr/>
          </a:p>
        </p:txBody>
      </p:sp>
      <p:pic>
        <p:nvPicPr>
          <p:cNvPr id="177" name="Google Shape;177;p22"/>
          <p:cNvPicPr preferRelativeResize="0"/>
          <p:nvPr/>
        </p:nvPicPr>
        <p:blipFill rotWithShape="1">
          <a:blip r:embed="rId4">
            <a:alphaModFix/>
          </a:blip>
          <a:srcRect b="58481" l="32668" r="33972" t="26654"/>
          <a:stretch/>
        </p:blipFill>
        <p:spPr>
          <a:xfrm>
            <a:off x="1730700" y="88550"/>
            <a:ext cx="3162077" cy="79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sp>
        <p:nvSpPr>
          <p:cNvPr id="183" name="Google Shape;183;p23"/>
          <p:cNvSpPr txBox="1"/>
          <p:nvPr/>
        </p:nvSpPr>
        <p:spPr>
          <a:xfrm>
            <a:off x="78100" y="73450"/>
            <a:ext cx="546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Global system GIAS Bombyx DYNI</a:t>
            </a:r>
            <a:endParaRPr/>
          </a:p>
        </p:txBody>
      </p:sp>
      <p:sp>
        <p:nvSpPr>
          <p:cNvPr id="184" name="Google Shape;184;p23"/>
          <p:cNvSpPr txBox="1"/>
          <p:nvPr/>
        </p:nvSpPr>
        <p:spPr>
          <a:xfrm>
            <a:off x="871775" y="4292850"/>
            <a:ext cx="1014300" cy="615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Bombyx recording</a:t>
            </a:r>
            <a:endParaRPr/>
          </a:p>
        </p:txBody>
      </p:sp>
      <p:sp>
        <p:nvSpPr>
          <p:cNvPr id="185" name="Google Shape;185;p23"/>
          <p:cNvSpPr txBox="1"/>
          <p:nvPr/>
        </p:nvSpPr>
        <p:spPr>
          <a:xfrm>
            <a:off x="2171500" y="4292852"/>
            <a:ext cx="1164900" cy="615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Embedded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detections</a:t>
            </a:r>
            <a:endParaRPr/>
          </a:p>
        </p:txBody>
      </p:sp>
      <p:sp>
        <p:nvSpPr>
          <p:cNvPr id="186" name="Google Shape;186;p23"/>
          <p:cNvSpPr txBox="1"/>
          <p:nvPr/>
        </p:nvSpPr>
        <p:spPr>
          <a:xfrm>
            <a:off x="3526559" y="2170999"/>
            <a:ext cx="1164900" cy="8004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/>
              <a:t>GSM emission to UTLN of the </a:t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/>
              <a:t>detection &amp;</a:t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/>
              <a:t>.wav samples</a:t>
            </a:r>
            <a:endParaRPr sz="1000"/>
          </a:p>
        </p:txBody>
      </p:sp>
      <p:sp>
        <p:nvSpPr>
          <p:cNvPr id="187" name="Google Shape;187;p23"/>
          <p:cNvSpPr txBox="1"/>
          <p:nvPr/>
        </p:nvSpPr>
        <p:spPr>
          <a:xfrm>
            <a:off x="5056900" y="1719709"/>
            <a:ext cx="1164900" cy="615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density analysis</a:t>
            </a:r>
            <a:endParaRPr/>
          </a:p>
        </p:txBody>
      </p:sp>
      <p:sp>
        <p:nvSpPr>
          <p:cNvPr id="188" name="Google Shape;188;p23"/>
          <p:cNvSpPr txBox="1"/>
          <p:nvPr/>
        </p:nvSpPr>
        <p:spPr>
          <a:xfrm>
            <a:off x="6997475" y="1798850"/>
            <a:ext cx="1164900" cy="9234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/>
              <a:t>MIRACETI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/>
              <a:t>Final decision &amp;  Alert SMS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/>
              <a:t>to REPCET</a:t>
            </a:r>
            <a:endParaRPr sz="1200"/>
          </a:p>
        </p:txBody>
      </p:sp>
      <p:sp>
        <p:nvSpPr>
          <p:cNvPr id="189" name="Google Shape;189;p23"/>
          <p:cNvSpPr txBox="1"/>
          <p:nvPr/>
        </p:nvSpPr>
        <p:spPr>
          <a:xfrm>
            <a:off x="7694802" y="3954827"/>
            <a:ext cx="1164900" cy="615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Alert to the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boats</a:t>
            </a:r>
            <a:endParaRPr/>
          </a:p>
        </p:txBody>
      </p:sp>
      <p:cxnSp>
        <p:nvCxnSpPr>
          <p:cNvPr id="190" name="Google Shape;190;p23"/>
          <p:cNvCxnSpPr>
            <a:stCxn id="184" idx="3"/>
            <a:endCxn id="185" idx="1"/>
          </p:cNvCxnSpPr>
          <p:nvPr/>
        </p:nvCxnSpPr>
        <p:spPr>
          <a:xfrm>
            <a:off x="1886075" y="4600650"/>
            <a:ext cx="285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1" name="Google Shape;191;p23"/>
          <p:cNvCxnSpPr>
            <a:stCxn id="185" idx="0"/>
            <a:endCxn id="192" idx="2"/>
          </p:cNvCxnSpPr>
          <p:nvPr/>
        </p:nvCxnSpPr>
        <p:spPr>
          <a:xfrm flipH="1" rot="10800000">
            <a:off x="2753950" y="3954752"/>
            <a:ext cx="4500" cy="338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3" name="Google Shape;193;p23"/>
          <p:cNvCxnSpPr>
            <a:stCxn id="186" idx="3"/>
            <a:endCxn id="194" idx="1"/>
          </p:cNvCxnSpPr>
          <p:nvPr/>
        </p:nvCxnSpPr>
        <p:spPr>
          <a:xfrm flipH="1" rot="10800000">
            <a:off x="4691459" y="2260699"/>
            <a:ext cx="198900" cy="310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5" name="Google Shape;195;p23"/>
          <p:cNvCxnSpPr>
            <a:stCxn id="194" idx="3"/>
            <a:endCxn id="188" idx="1"/>
          </p:cNvCxnSpPr>
          <p:nvPr/>
        </p:nvCxnSpPr>
        <p:spPr>
          <a:xfrm>
            <a:off x="6429350" y="2260550"/>
            <a:ext cx="56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6" name="Google Shape;196;p23"/>
          <p:cNvCxnSpPr>
            <a:stCxn id="188" idx="2"/>
            <a:endCxn id="189" idx="0"/>
          </p:cNvCxnSpPr>
          <p:nvPr/>
        </p:nvCxnSpPr>
        <p:spPr>
          <a:xfrm>
            <a:off x="7579925" y="2722250"/>
            <a:ext cx="697200" cy="1232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7" name="Google Shape;197;p23"/>
          <p:cNvSpPr/>
          <p:nvPr/>
        </p:nvSpPr>
        <p:spPr>
          <a:xfrm>
            <a:off x="610175" y="3228150"/>
            <a:ext cx="2837100" cy="17913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3"/>
          <p:cNvSpPr txBox="1"/>
          <p:nvPr/>
        </p:nvSpPr>
        <p:spPr>
          <a:xfrm>
            <a:off x="610175" y="3212925"/>
            <a:ext cx="1751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Bombyx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sonobuoy</a:t>
            </a:r>
            <a:endParaRPr/>
          </a:p>
        </p:txBody>
      </p:sp>
      <p:sp>
        <p:nvSpPr>
          <p:cNvPr id="194" name="Google Shape;194;p23"/>
          <p:cNvSpPr/>
          <p:nvPr/>
        </p:nvSpPr>
        <p:spPr>
          <a:xfrm>
            <a:off x="4890350" y="970850"/>
            <a:ext cx="1539000" cy="25794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3"/>
          <p:cNvSpPr txBox="1"/>
          <p:nvPr/>
        </p:nvSpPr>
        <p:spPr>
          <a:xfrm>
            <a:off x="4844750" y="1031600"/>
            <a:ext cx="175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TOULON LIS LAB</a:t>
            </a:r>
            <a:endParaRPr/>
          </a:p>
        </p:txBody>
      </p:sp>
      <p:sp>
        <p:nvSpPr>
          <p:cNvPr id="200" name="Google Shape;200;p23"/>
          <p:cNvSpPr txBox="1"/>
          <p:nvPr/>
        </p:nvSpPr>
        <p:spPr>
          <a:xfrm>
            <a:off x="5056901" y="2396800"/>
            <a:ext cx="1164900" cy="1046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azimuth,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distance, direction estimation</a:t>
            </a:r>
            <a:endParaRPr/>
          </a:p>
        </p:txBody>
      </p:sp>
      <p:sp>
        <p:nvSpPr>
          <p:cNvPr id="192" name="Google Shape;192;p23"/>
          <p:cNvSpPr txBox="1"/>
          <p:nvPr/>
        </p:nvSpPr>
        <p:spPr>
          <a:xfrm>
            <a:off x="2156179" y="3339225"/>
            <a:ext cx="1204500" cy="615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Decision to surface</a:t>
            </a:r>
            <a:endParaRPr/>
          </a:p>
        </p:txBody>
      </p:sp>
      <p:cxnSp>
        <p:nvCxnSpPr>
          <p:cNvPr id="201" name="Google Shape;201;p23"/>
          <p:cNvCxnSpPr>
            <a:endCxn id="197" idx="1"/>
          </p:cNvCxnSpPr>
          <p:nvPr/>
        </p:nvCxnSpPr>
        <p:spPr>
          <a:xfrm flipH="1">
            <a:off x="610175" y="2615400"/>
            <a:ext cx="2908500" cy="1508400"/>
          </a:xfrm>
          <a:prstGeom prst="bentConnector3">
            <a:avLst>
              <a:gd fmla="val 108187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02" name="Google Shape;202;p23"/>
          <p:cNvCxnSpPr>
            <a:stCxn id="203" idx="1"/>
          </p:cNvCxnSpPr>
          <p:nvPr/>
        </p:nvCxnSpPr>
        <p:spPr>
          <a:xfrm rot="10800000">
            <a:off x="5618975" y="3590200"/>
            <a:ext cx="491400" cy="6723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204" name="Google Shape;204;p23"/>
          <p:cNvSpPr txBox="1"/>
          <p:nvPr/>
        </p:nvSpPr>
        <p:spPr>
          <a:xfrm>
            <a:off x="4698775" y="4047450"/>
            <a:ext cx="1014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feedback for next decision</a:t>
            </a:r>
            <a:endParaRPr/>
          </a:p>
        </p:txBody>
      </p:sp>
      <p:sp>
        <p:nvSpPr>
          <p:cNvPr id="203" name="Google Shape;203;p23"/>
          <p:cNvSpPr txBox="1"/>
          <p:nvPr/>
        </p:nvSpPr>
        <p:spPr>
          <a:xfrm>
            <a:off x="6110375" y="3954700"/>
            <a:ext cx="1268100" cy="615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Web map of historic</a:t>
            </a:r>
            <a:endParaRPr/>
          </a:p>
        </p:txBody>
      </p:sp>
      <p:cxnSp>
        <p:nvCxnSpPr>
          <p:cNvPr id="205" name="Google Shape;205;p23"/>
          <p:cNvCxnSpPr>
            <a:stCxn id="188" idx="2"/>
            <a:endCxn id="203" idx="0"/>
          </p:cNvCxnSpPr>
          <p:nvPr/>
        </p:nvCxnSpPr>
        <p:spPr>
          <a:xfrm flipH="1">
            <a:off x="6744425" y="2722250"/>
            <a:ext cx="835500" cy="1232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6" name="Google Shape;206;p23"/>
          <p:cNvSpPr txBox="1"/>
          <p:nvPr/>
        </p:nvSpPr>
        <p:spPr>
          <a:xfrm>
            <a:off x="578500" y="2171550"/>
            <a:ext cx="456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dive</a:t>
            </a:r>
            <a:endParaRPr/>
          </a:p>
        </p:txBody>
      </p:sp>
      <p:sp>
        <p:nvSpPr>
          <p:cNvPr id="207" name="Google Shape;207;p23"/>
          <p:cNvSpPr txBox="1"/>
          <p:nvPr/>
        </p:nvSpPr>
        <p:spPr>
          <a:xfrm>
            <a:off x="3760388" y="3074200"/>
            <a:ext cx="697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/>
              <a:t>surface</a:t>
            </a:r>
            <a:endParaRPr sz="1200"/>
          </a:p>
        </p:txBody>
      </p:sp>
      <p:sp>
        <p:nvSpPr>
          <p:cNvPr id="208" name="Google Shape;208;p23"/>
          <p:cNvSpPr txBox="1"/>
          <p:nvPr/>
        </p:nvSpPr>
        <p:spPr>
          <a:xfrm>
            <a:off x="7075450" y="4659925"/>
            <a:ext cx="939900" cy="4002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AIS</a:t>
            </a:r>
            <a:endParaRPr/>
          </a:p>
        </p:txBody>
      </p:sp>
      <p:cxnSp>
        <p:nvCxnSpPr>
          <p:cNvPr id="209" name="Google Shape;209;p23"/>
          <p:cNvCxnSpPr>
            <a:stCxn id="208" idx="1"/>
            <a:endCxn id="203" idx="2"/>
          </p:cNvCxnSpPr>
          <p:nvPr/>
        </p:nvCxnSpPr>
        <p:spPr>
          <a:xfrm rot="10800000">
            <a:off x="6744550" y="4570225"/>
            <a:ext cx="330900" cy="2898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10" name="Google Shape;210;p23"/>
          <p:cNvCxnSpPr>
            <a:stCxn id="208" idx="3"/>
            <a:endCxn id="189" idx="2"/>
          </p:cNvCxnSpPr>
          <p:nvPr/>
        </p:nvCxnSpPr>
        <p:spPr>
          <a:xfrm flipH="1" rot="10800000">
            <a:off x="8015350" y="4570525"/>
            <a:ext cx="261900" cy="2895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11" name="Google Shape;211;p23"/>
          <p:cNvCxnSpPr>
            <a:stCxn id="192" idx="3"/>
            <a:endCxn id="186" idx="2"/>
          </p:cNvCxnSpPr>
          <p:nvPr/>
        </p:nvCxnSpPr>
        <p:spPr>
          <a:xfrm flipH="1" rot="10800000">
            <a:off x="3360679" y="2971425"/>
            <a:ext cx="748200" cy="6756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212" name="Google Shape;212;p23"/>
          <p:cNvPicPr preferRelativeResize="0"/>
          <p:nvPr/>
        </p:nvPicPr>
        <p:blipFill rotWithShape="1">
          <a:blip r:embed="rId3">
            <a:alphaModFix/>
          </a:blip>
          <a:srcRect b="0" l="0" r="11378" t="0"/>
          <a:stretch/>
        </p:blipFill>
        <p:spPr>
          <a:xfrm>
            <a:off x="3236351" y="101575"/>
            <a:ext cx="3027700" cy="64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52916" y="166388"/>
            <a:ext cx="1551219" cy="367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14"/>
          <p:cNvGrpSpPr/>
          <p:nvPr/>
        </p:nvGrpSpPr>
        <p:grpSpPr>
          <a:xfrm>
            <a:off x="4420510" y="1170495"/>
            <a:ext cx="4153224" cy="2910434"/>
            <a:chOff x="1622697" y="876767"/>
            <a:chExt cx="5642200" cy="3772925"/>
          </a:xfrm>
        </p:grpSpPr>
        <p:pic>
          <p:nvPicPr>
            <p:cNvPr id="62" name="Google Shape;62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622697" y="876767"/>
              <a:ext cx="5642200" cy="3772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" name="Google Shape;63;p14"/>
            <p:cNvSpPr txBox="1"/>
            <p:nvPr/>
          </p:nvSpPr>
          <p:spPr>
            <a:xfrm>
              <a:off x="4893300" y="2512583"/>
              <a:ext cx="1516200" cy="83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000"/>
                <a:t>5 km</a:t>
              </a:r>
              <a:endParaRPr b="1" sz="1000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000"/>
                <a:t>uncertainty radius</a:t>
              </a:r>
              <a:endParaRPr b="1" sz="1000"/>
            </a:p>
          </p:txBody>
        </p:sp>
        <p:cxnSp>
          <p:nvCxnSpPr>
            <p:cNvPr id="64" name="Google Shape;64;p14"/>
            <p:cNvCxnSpPr/>
            <p:nvPr/>
          </p:nvCxnSpPr>
          <p:spPr>
            <a:xfrm rot="10800000">
              <a:off x="5387500" y="2244925"/>
              <a:ext cx="140100" cy="3453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65" name="Google Shape;65;p14"/>
          <p:cNvSpPr txBox="1"/>
          <p:nvPr/>
        </p:nvSpPr>
        <p:spPr>
          <a:xfrm>
            <a:off x="7" y="10"/>
            <a:ext cx="9144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64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arenR"/>
            </a:pPr>
            <a:r>
              <a:rPr lang="it" sz="2800">
                <a:solidFill>
                  <a:schemeClr val="dk1"/>
                </a:solidFill>
              </a:rPr>
              <a:t>Current forecasting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/>
              <a:t>Generating a dataset of simulated probabilistic trajectories</a:t>
            </a:r>
            <a:endParaRPr b="1" sz="1600"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547" y="1249275"/>
            <a:ext cx="2584225" cy="25184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/>
        </p:nvSpPr>
        <p:spPr>
          <a:xfrm>
            <a:off x="4321451" y="832425"/>
            <a:ext cx="3986100" cy="400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Uncertainty compounded over several timesteps</a:t>
            </a:r>
            <a:endParaRPr/>
          </a:p>
        </p:txBody>
      </p:sp>
      <p:sp>
        <p:nvSpPr>
          <p:cNvPr id="68" name="Google Shape;68;p14"/>
          <p:cNvSpPr txBox="1"/>
          <p:nvPr/>
        </p:nvSpPr>
        <p:spPr>
          <a:xfrm>
            <a:off x="412971" y="832425"/>
            <a:ext cx="3264900" cy="400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Uncertain particle drift over 1 timestep</a:t>
            </a:r>
            <a:endParaRPr/>
          </a:p>
        </p:txBody>
      </p:sp>
      <p:sp>
        <p:nvSpPr>
          <p:cNvPr id="69" name="Google Shape;69;p14"/>
          <p:cNvSpPr txBox="1"/>
          <p:nvPr/>
        </p:nvSpPr>
        <p:spPr>
          <a:xfrm>
            <a:off x="0" y="4178175"/>
            <a:ext cx="9144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Using currents from a high-resolution model</a:t>
            </a:r>
            <a:br>
              <a:rPr lang="it"/>
            </a:br>
            <a:r>
              <a:rPr lang="it"/>
              <a:t>in the north-west Mediterranean Sea</a:t>
            </a:r>
            <a:endParaRPr/>
          </a:p>
        </p:txBody>
      </p:sp>
      <p:sp>
        <p:nvSpPr>
          <p:cNvPr id="70" name="Google Shape;70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5;p15"/>
          <p:cNvGrpSpPr/>
          <p:nvPr/>
        </p:nvGrpSpPr>
        <p:grpSpPr>
          <a:xfrm>
            <a:off x="200" y="3095525"/>
            <a:ext cx="4925600" cy="2047974"/>
            <a:chOff x="-66175" y="1880650"/>
            <a:chExt cx="4925600" cy="2047974"/>
          </a:xfrm>
        </p:grpSpPr>
        <p:pic>
          <p:nvPicPr>
            <p:cNvPr id="76" name="Google Shape;76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7376" y="1880650"/>
              <a:ext cx="4702049" cy="20479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" name="Google Shape;77;p15"/>
            <p:cNvSpPr txBox="1"/>
            <p:nvPr/>
          </p:nvSpPr>
          <p:spPr>
            <a:xfrm rot="-5400000">
              <a:off x="-161275" y="2394125"/>
              <a:ext cx="590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/>
                <a:t>2016</a:t>
              </a:r>
              <a:endParaRPr b="1"/>
            </a:p>
          </p:txBody>
        </p:sp>
        <p:sp>
          <p:nvSpPr>
            <p:cNvPr id="78" name="Google Shape;78;p15"/>
            <p:cNvSpPr txBox="1"/>
            <p:nvPr/>
          </p:nvSpPr>
          <p:spPr>
            <a:xfrm rot="-5400000">
              <a:off x="-161275" y="3270175"/>
              <a:ext cx="590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/>
                <a:t>2018</a:t>
              </a:r>
              <a:endParaRPr b="1"/>
            </a:p>
          </p:txBody>
        </p:sp>
      </p:grpSp>
      <p:pic>
        <p:nvPicPr>
          <p:cNvPr id="79" name="Google Shape;7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8819" y="3204375"/>
            <a:ext cx="2476185" cy="8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 rotWithShape="1">
          <a:blip r:embed="rId5">
            <a:alphaModFix/>
          </a:blip>
          <a:srcRect b="0" l="37295" r="40472" t="0"/>
          <a:stretch/>
        </p:blipFill>
        <p:spPr>
          <a:xfrm>
            <a:off x="7901742" y="3208434"/>
            <a:ext cx="739326" cy="839979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 txBox="1"/>
          <p:nvPr/>
        </p:nvSpPr>
        <p:spPr>
          <a:xfrm>
            <a:off x="7" y="86010"/>
            <a:ext cx="9144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/>
              <a:t>Flexible framework for training on various input data</a:t>
            </a:r>
            <a:endParaRPr b="1" sz="1600"/>
          </a:p>
        </p:txBody>
      </p:sp>
      <p:pic>
        <p:nvPicPr>
          <p:cNvPr id="82" name="Google Shape;82;p15"/>
          <p:cNvPicPr preferRelativeResize="0"/>
          <p:nvPr/>
        </p:nvPicPr>
        <p:blipFill rotWithShape="1">
          <a:blip r:embed="rId6">
            <a:alphaModFix/>
          </a:blip>
          <a:srcRect b="4433" l="2753" r="2307" t="5264"/>
          <a:stretch/>
        </p:blipFill>
        <p:spPr>
          <a:xfrm>
            <a:off x="938575" y="1559335"/>
            <a:ext cx="1736250" cy="10351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3" name="Google Shape;83;p15"/>
          <p:cNvSpPr txBox="1"/>
          <p:nvPr/>
        </p:nvSpPr>
        <p:spPr>
          <a:xfrm>
            <a:off x="793050" y="665697"/>
            <a:ext cx="1982100" cy="8313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Replace with e.g.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it"/>
              <a:t>Low-res velocity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it"/>
              <a:t>SSH</a:t>
            </a:r>
            <a:endParaRPr/>
          </a:p>
        </p:txBody>
      </p:sp>
      <p:pic>
        <p:nvPicPr>
          <p:cNvPr id="84" name="Google Shape;84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87150" y="633560"/>
            <a:ext cx="4912476" cy="1772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" name="Google Shape;85;p15"/>
          <p:cNvCxnSpPr>
            <a:endCxn id="83" idx="3"/>
          </p:cNvCxnSpPr>
          <p:nvPr/>
        </p:nvCxnSpPr>
        <p:spPr>
          <a:xfrm rot="10800000">
            <a:off x="2775150" y="1081347"/>
            <a:ext cx="1023600" cy="8415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6" name="Google Shape;86;p15"/>
          <p:cNvSpPr txBox="1"/>
          <p:nvPr/>
        </p:nvSpPr>
        <p:spPr>
          <a:xfrm>
            <a:off x="7508654" y="2702318"/>
            <a:ext cx="1525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/>
              <a:t>Baseline</a:t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/>
              <a:t>(high-res velocity)</a:t>
            </a:r>
            <a:endParaRPr b="1" sz="1200"/>
          </a:p>
        </p:txBody>
      </p:sp>
      <p:sp>
        <p:nvSpPr>
          <p:cNvPr id="87" name="Google Shape;87;p15"/>
          <p:cNvSpPr txBox="1"/>
          <p:nvPr/>
        </p:nvSpPr>
        <p:spPr>
          <a:xfrm>
            <a:off x="5563504" y="2702318"/>
            <a:ext cx="1525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/>
              <a:t>Re-trained with different inputs</a:t>
            </a:r>
            <a:endParaRPr b="1" sz="1200"/>
          </a:p>
        </p:txBody>
      </p:sp>
      <p:sp>
        <p:nvSpPr>
          <p:cNvPr id="88" name="Google Shape;88;p15"/>
          <p:cNvSpPr txBox="1"/>
          <p:nvPr/>
        </p:nvSpPr>
        <p:spPr>
          <a:xfrm>
            <a:off x="888178" y="1493183"/>
            <a:ext cx="446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000"/>
              <a:t>SSH</a:t>
            </a:r>
            <a:endParaRPr b="1" sz="1000"/>
          </a:p>
        </p:txBody>
      </p:sp>
      <p:sp>
        <p:nvSpPr>
          <p:cNvPr id="89" name="Google Shape;89;p15"/>
          <p:cNvSpPr txBox="1"/>
          <p:nvPr/>
        </p:nvSpPr>
        <p:spPr>
          <a:xfrm>
            <a:off x="4983375" y="4170000"/>
            <a:ext cx="4050900" cy="7389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it" sz="1200"/>
              <a:t>Promising performance to different inputs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it" sz="1200"/>
              <a:t>Future work: forecast probabilistic trajectories with errors in the input data</a:t>
            </a:r>
            <a:endParaRPr sz="1200"/>
          </a:p>
        </p:txBody>
      </p:sp>
      <p:sp>
        <p:nvSpPr>
          <p:cNvPr id="90" name="Google Shape;9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71625" y="4205291"/>
            <a:ext cx="1551201" cy="413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99721" y="3958425"/>
            <a:ext cx="730198" cy="90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79538" y="4108482"/>
            <a:ext cx="1551201" cy="607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4153" y="4228588"/>
            <a:ext cx="1551219" cy="367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49350" y="443499"/>
            <a:ext cx="949332" cy="77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323872" y="444892"/>
            <a:ext cx="945928" cy="77613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" name="Google Shape;101;p16"/>
          <p:cNvCxnSpPr/>
          <p:nvPr/>
        </p:nvCxnSpPr>
        <p:spPr>
          <a:xfrm>
            <a:off x="361750" y="3625850"/>
            <a:ext cx="8520900" cy="0"/>
          </a:xfrm>
          <a:prstGeom prst="straightConnector1">
            <a:avLst/>
          </a:prstGeom>
          <a:noFill/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2" name="Google Shape;102;p16"/>
          <p:cNvSpPr txBox="1"/>
          <p:nvPr/>
        </p:nvSpPr>
        <p:spPr>
          <a:xfrm>
            <a:off x="311552" y="1856513"/>
            <a:ext cx="85209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950">
                <a:solidFill>
                  <a:srgbClr val="282828"/>
                </a:solidFill>
                <a:highlight>
                  <a:srgbClr val="FFFFFF"/>
                </a:highlight>
              </a:rPr>
              <a:t>  2) Sécurité de la Navigation dans la Zone Transfrontalière</a:t>
            </a:r>
            <a:endParaRPr sz="1950">
              <a:solidFill>
                <a:srgbClr val="282828"/>
              </a:solidFill>
              <a:highlight>
                <a:srgbClr val="FFFFFF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950">
                <a:solidFill>
                  <a:srgbClr val="282828"/>
                </a:solidFill>
                <a:highlight>
                  <a:srgbClr val="FFFFFF"/>
                </a:highlight>
              </a:rPr>
              <a:t>Bouée IA BOMBYX Anti-Collision Cétacés-Bateaux</a:t>
            </a:r>
            <a:endParaRPr sz="1950">
              <a:solidFill>
                <a:srgbClr val="282828"/>
              </a:solidFill>
              <a:highlight>
                <a:srgbClr val="FFFFFF"/>
              </a:highlight>
            </a:endParaRPr>
          </a:p>
        </p:txBody>
      </p:sp>
      <p:sp>
        <p:nvSpPr>
          <p:cNvPr id="103" name="Google Shape;103;p16"/>
          <p:cNvSpPr txBox="1"/>
          <p:nvPr/>
        </p:nvSpPr>
        <p:spPr>
          <a:xfrm>
            <a:off x="256188" y="3275730"/>
            <a:ext cx="840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        contact  Pr  </a:t>
            </a:r>
            <a:r>
              <a:rPr lang="it" u="sng">
                <a:solidFill>
                  <a:schemeClr val="hlink"/>
                </a:solidFill>
                <a:hlinkClick r:id="rId9"/>
              </a:rPr>
              <a:t>glotin@univ-tln.fr</a:t>
            </a:r>
            <a:r>
              <a:rPr lang="it"/>
              <a:t>,  UTLN CNRS LIS DYNI </a:t>
            </a:r>
            <a:r>
              <a:rPr lang="it" u="sng">
                <a:solidFill>
                  <a:schemeClr val="hlink"/>
                </a:solidFill>
                <a:hlinkClick r:id="rId10"/>
              </a:rPr>
              <a:t>http://bioacoustics.lis-lab.fr</a:t>
            </a:r>
            <a:endParaRPr/>
          </a:p>
        </p:txBody>
      </p:sp>
      <p:sp>
        <p:nvSpPr>
          <p:cNvPr id="104" name="Google Shape;10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105" name="Google Shape;105;p16"/>
          <p:cNvPicPr preferRelativeResize="0"/>
          <p:nvPr/>
        </p:nvPicPr>
        <p:blipFill rotWithShape="1">
          <a:blip r:embed="rId11">
            <a:alphaModFix/>
          </a:blip>
          <a:srcRect b="58481" l="32667" r="27647" t="26654"/>
          <a:stretch/>
        </p:blipFill>
        <p:spPr>
          <a:xfrm>
            <a:off x="2862925" y="72775"/>
            <a:ext cx="3761698" cy="79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4413" y="1221025"/>
            <a:ext cx="6895175" cy="3753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63786" y="419525"/>
            <a:ext cx="3416427" cy="64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9350" y="282724"/>
            <a:ext cx="949332" cy="77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94197" y="284117"/>
            <a:ext cx="945928" cy="77613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4" name="Google Shape;114;p17"/>
          <p:cNvCxnSpPr/>
          <p:nvPr/>
        </p:nvCxnSpPr>
        <p:spPr>
          <a:xfrm>
            <a:off x="311550" y="1221025"/>
            <a:ext cx="8520900" cy="0"/>
          </a:xfrm>
          <a:prstGeom prst="straightConnector1">
            <a:avLst/>
          </a:prstGeom>
          <a:noFill/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5" name="Google Shape;115;p17"/>
          <p:cNvSpPr/>
          <p:nvPr/>
        </p:nvSpPr>
        <p:spPr>
          <a:xfrm>
            <a:off x="2123974" y="2425125"/>
            <a:ext cx="87300" cy="102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7"/>
          <p:cNvSpPr/>
          <p:nvPr/>
        </p:nvSpPr>
        <p:spPr>
          <a:xfrm>
            <a:off x="2689075" y="2653725"/>
            <a:ext cx="87300" cy="102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7"/>
          <p:cNvSpPr txBox="1"/>
          <p:nvPr/>
        </p:nvSpPr>
        <p:spPr>
          <a:xfrm>
            <a:off x="311550" y="1380400"/>
            <a:ext cx="726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Bombyx déploiement en mai 2022, au centre de MARITTIMO</a:t>
            </a:r>
            <a:endParaRPr/>
          </a:p>
        </p:txBody>
      </p:sp>
      <p:cxnSp>
        <p:nvCxnSpPr>
          <p:cNvPr id="118" name="Google Shape;118;p17"/>
          <p:cNvCxnSpPr>
            <a:endCxn id="116" idx="2"/>
          </p:cNvCxnSpPr>
          <p:nvPr/>
        </p:nvCxnSpPr>
        <p:spPr>
          <a:xfrm flipH="1" rot="10800000">
            <a:off x="935275" y="2705175"/>
            <a:ext cx="1753800" cy="227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9" name="Google Shape;119;p17"/>
          <p:cNvCxnSpPr/>
          <p:nvPr/>
        </p:nvCxnSpPr>
        <p:spPr>
          <a:xfrm flipH="1" rot="10800000">
            <a:off x="838250" y="2514125"/>
            <a:ext cx="1222500" cy="9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0" name="Google Shape;120;p17"/>
          <p:cNvCxnSpPr/>
          <p:nvPr/>
        </p:nvCxnSpPr>
        <p:spPr>
          <a:xfrm flipH="1">
            <a:off x="5119675" y="3392025"/>
            <a:ext cx="546900" cy="206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121" name="Google Shape;121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8" name="Google Shape;128;p18"/>
          <p:cNvPicPr preferRelativeResize="0"/>
          <p:nvPr/>
        </p:nvPicPr>
        <p:blipFill rotWithShape="1">
          <a:blip r:embed="rId3">
            <a:alphaModFix/>
          </a:blip>
          <a:srcRect b="15719" l="25132" r="0" t="14477"/>
          <a:stretch/>
        </p:blipFill>
        <p:spPr>
          <a:xfrm>
            <a:off x="982713" y="831750"/>
            <a:ext cx="6845674" cy="3590549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8"/>
          <p:cNvSpPr/>
          <p:nvPr/>
        </p:nvSpPr>
        <p:spPr>
          <a:xfrm>
            <a:off x="3038374" y="2120325"/>
            <a:ext cx="429900" cy="375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8"/>
          <p:cNvSpPr/>
          <p:nvPr/>
        </p:nvSpPr>
        <p:spPr>
          <a:xfrm>
            <a:off x="5184772" y="2958525"/>
            <a:ext cx="429900" cy="375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8"/>
          <p:cNvSpPr txBox="1"/>
          <p:nvPr/>
        </p:nvSpPr>
        <p:spPr>
          <a:xfrm>
            <a:off x="3201777" y="2691225"/>
            <a:ext cx="1697700" cy="83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habitat of Cachalot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and rorqual &amp;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high collision risk</a:t>
            </a:r>
            <a:endParaRPr/>
          </a:p>
        </p:txBody>
      </p:sp>
      <p:sp>
        <p:nvSpPr>
          <p:cNvPr id="132" name="Google Shape;132;p18"/>
          <p:cNvSpPr txBox="1"/>
          <p:nvPr/>
        </p:nvSpPr>
        <p:spPr>
          <a:xfrm>
            <a:off x="3007974" y="2103251"/>
            <a:ext cx="456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BX1</a:t>
            </a:r>
            <a:endParaRPr/>
          </a:p>
        </p:txBody>
      </p:sp>
      <p:sp>
        <p:nvSpPr>
          <p:cNvPr id="133" name="Google Shape;133;p18"/>
          <p:cNvSpPr txBox="1"/>
          <p:nvPr/>
        </p:nvSpPr>
        <p:spPr>
          <a:xfrm>
            <a:off x="5140275" y="2938477"/>
            <a:ext cx="456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BX2</a:t>
            </a:r>
            <a:endParaRPr/>
          </a:p>
        </p:txBody>
      </p:sp>
      <p:sp>
        <p:nvSpPr>
          <p:cNvPr id="134" name="Google Shape;134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cxnSp>
        <p:nvCxnSpPr>
          <p:cNvPr id="135" name="Google Shape;135;p18"/>
          <p:cNvCxnSpPr/>
          <p:nvPr/>
        </p:nvCxnSpPr>
        <p:spPr>
          <a:xfrm rot="10800000">
            <a:off x="5666475" y="3233725"/>
            <a:ext cx="31800" cy="4119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6" name="Google Shape;136;p18"/>
          <p:cNvCxnSpPr/>
          <p:nvPr/>
        </p:nvCxnSpPr>
        <p:spPr>
          <a:xfrm flipH="1" rot="10800000">
            <a:off x="1919750" y="2607475"/>
            <a:ext cx="1115700" cy="8289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7" name="Google Shape;137;p18"/>
          <p:cNvSpPr txBox="1"/>
          <p:nvPr/>
        </p:nvSpPr>
        <p:spPr>
          <a:xfrm>
            <a:off x="1529575" y="3502975"/>
            <a:ext cx="1410600" cy="40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military reason</a:t>
            </a:r>
            <a:endParaRPr/>
          </a:p>
        </p:txBody>
      </p:sp>
      <p:sp>
        <p:nvSpPr>
          <p:cNvPr id="138" name="Google Shape;138;p18"/>
          <p:cNvSpPr txBox="1"/>
          <p:nvPr/>
        </p:nvSpPr>
        <p:spPr>
          <a:xfrm>
            <a:off x="5771400" y="3773700"/>
            <a:ext cx="1410600" cy="40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habitat </a:t>
            </a:r>
            <a:r>
              <a:rPr lang="it"/>
              <a:t>reason</a:t>
            </a:r>
            <a:endParaRPr/>
          </a:p>
        </p:txBody>
      </p:sp>
      <p:sp>
        <p:nvSpPr>
          <p:cNvPr id="139" name="Google Shape;139;p18"/>
          <p:cNvSpPr txBox="1"/>
          <p:nvPr/>
        </p:nvSpPr>
        <p:spPr>
          <a:xfrm>
            <a:off x="2528150" y="253600"/>
            <a:ext cx="5999400" cy="40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Optimisation of the placements </a:t>
            </a:r>
            <a:endParaRPr/>
          </a:p>
        </p:txBody>
      </p:sp>
      <p:pic>
        <p:nvPicPr>
          <p:cNvPr id="140" name="Google Shape;140;p18"/>
          <p:cNvPicPr preferRelativeResize="0"/>
          <p:nvPr/>
        </p:nvPicPr>
        <p:blipFill rotWithShape="1">
          <a:blip r:embed="rId4">
            <a:alphaModFix/>
          </a:blip>
          <a:srcRect b="10394" l="4301" r="59026" t="0"/>
          <a:stretch/>
        </p:blipFill>
        <p:spPr>
          <a:xfrm>
            <a:off x="6115826" y="1399987"/>
            <a:ext cx="1410600" cy="19386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" name="Google Shape;141;p18"/>
          <p:cNvCxnSpPr>
            <a:stCxn id="140" idx="1"/>
          </p:cNvCxnSpPr>
          <p:nvPr/>
        </p:nvCxnSpPr>
        <p:spPr>
          <a:xfrm flipH="1">
            <a:off x="5539826" y="2369333"/>
            <a:ext cx="576000" cy="610500"/>
          </a:xfrm>
          <a:prstGeom prst="straightConnector1">
            <a:avLst/>
          </a:prstGeom>
          <a:noFill/>
          <a:ln cap="flat" cmpd="sng" w="28575">
            <a:solidFill>
              <a:srgbClr val="00FFFF"/>
            </a:solidFill>
            <a:prstDash val="solid"/>
            <a:round/>
            <a:headEnd len="med" w="med" type="triangle"/>
            <a:tailEnd len="med" w="med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9"/>
          <p:cNvSpPr txBox="1"/>
          <p:nvPr>
            <p:ph idx="1" type="subTitle"/>
          </p:nvPr>
        </p:nvSpPr>
        <p:spPr>
          <a:xfrm>
            <a:off x="398875" y="17404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Apprendre à décider des vraies alertes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de présence des cétacés </a:t>
            </a:r>
            <a:endParaRPr/>
          </a:p>
        </p:txBody>
      </p:sp>
      <p:sp>
        <p:nvSpPr>
          <p:cNvPr id="147" name="Google Shape;147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148" name="Google Shape;148;p19"/>
          <p:cNvPicPr preferRelativeResize="0"/>
          <p:nvPr/>
        </p:nvPicPr>
        <p:blipFill rotWithShape="1">
          <a:blip r:embed="rId3">
            <a:alphaModFix/>
          </a:blip>
          <a:srcRect b="58481" l="32669" r="33289" t="26654"/>
          <a:stretch/>
        </p:blipFill>
        <p:spPr>
          <a:xfrm>
            <a:off x="3121725" y="186000"/>
            <a:ext cx="3226776" cy="79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0"/>
          <p:cNvSpPr txBox="1"/>
          <p:nvPr>
            <p:ph idx="1" type="subTitle"/>
          </p:nvPr>
        </p:nvSpPr>
        <p:spPr>
          <a:xfrm>
            <a:off x="256225" y="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Donner l’alerte sur les rapports des détections de BOMBYX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construction des densigrammes, exemples sur Bombyx1 (Toulon 2017)</a:t>
            </a:r>
            <a:endParaRPr/>
          </a:p>
        </p:txBody>
      </p:sp>
      <p:sp>
        <p:nvSpPr>
          <p:cNvPr id="154" name="Google Shape;154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155" name="Google Shape;155;p20"/>
          <p:cNvPicPr preferRelativeResize="0"/>
          <p:nvPr/>
        </p:nvPicPr>
        <p:blipFill rotWithShape="1">
          <a:blip r:embed="rId3">
            <a:alphaModFix/>
          </a:blip>
          <a:srcRect b="14263" l="45349" r="9888" t="38239"/>
          <a:stretch/>
        </p:blipFill>
        <p:spPr>
          <a:xfrm>
            <a:off x="1425675" y="792600"/>
            <a:ext cx="7212000" cy="430445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0"/>
          <p:cNvSpPr txBox="1"/>
          <p:nvPr/>
        </p:nvSpPr>
        <p:spPr>
          <a:xfrm>
            <a:off x="47550" y="1172950"/>
            <a:ext cx="4565100" cy="26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/>
              <a:t>density</a:t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/>
              <a:t>of the probabilities</a:t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/>
              <a:t>of detection of cachalot</a:t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/>
              <a:t>Real data, </a:t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/>
              <a:t>7 july 2015</a:t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/>
              <a:t>with cachalot =</a:t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/>
              <a:t>8th sept 2017,</a:t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/>
              <a:t>without cachalot =</a:t>
            </a:r>
            <a:endParaRPr sz="9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1"/>
          <p:cNvSpPr txBox="1"/>
          <p:nvPr>
            <p:ph idx="1" type="subTitle"/>
          </p:nvPr>
        </p:nvSpPr>
        <p:spPr>
          <a:xfrm>
            <a:off x="256225" y="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Donner l’alerte sur les rapports des détections de BOMBYX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construction des densigrammes, exemples sur Bombyx1 (Toulon 2017)</a:t>
            </a:r>
            <a:endParaRPr/>
          </a:p>
        </p:txBody>
      </p:sp>
      <p:sp>
        <p:nvSpPr>
          <p:cNvPr id="162" name="Google Shape;162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163" name="Google Shape;163;p21"/>
          <p:cNvPicPr preferRelativeResize="0"/>
          <p:nvPr/>
        </p:nvPicPr>
        <p:blipFill rotWithShape="1">
          <a:blip r:embed="rId3">
            <a:alphaModFix/>
          </a:blip>
          <a:srcRect b="14263" l="45349" r="9888" t="38239"/>
          <a:stretch/>
        </p:blipFill>
        <p:spPr>
          <a:xfrm>
            <a:off x="1425675" y="792600"/>
            <a:ext cx="7212000" cy="4304451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1"/>
          <p:cNvSpPr txBox="1"/>
          <p:nvPr/>
        </p:nvSpPr>
        <p:spPr>
          <a:xfrm>
            <a:off x="47550" y="1172950"/>
            <a:ext cx="4565100" cy="26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/>
              <a:t>density</a:t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/>
              <a:t>of the probabilities</a:t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/>
              <a:t>of detection of cachalot</a:t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/>
              <a:t>Real data, one day </a:t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/>
              <a:t>summer 2017,</a:t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/>
              <a:t> with cachalot =</a:t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/>
              <a:t>without cachalot =</a:t>
            </a:r>
            <a:endParaRPr sz="900"/>
          </a:p>
        </p:txBody>
      </p:sp>
      <p:sp>
        <p:nvSpPr>
          <p:cNvPr id="165" name="Google Shape;165;p21"/>
          <p:cNvSpPr/>
          <p:nvPr/>
        </p:nvSpPr>
        <p:spPr>
          <a:xfrm>
            <a:off x="4232100" y="3159125"/>
            <a:ext cx="1347300" cy="3936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1"/>
          <p:cNvSpPr txBox="1"/>
          <p:nvPr/>
        </p:nvSpPr>
        <p:spPr>
          <a:xfrm>
            <a:off x="5833000" y="3450850"/>
            <a:ext cx="2084400" cy="40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no continuity = no alert</a:t>
            </a:r>
            <a:endParaRPr/>
          </a:p>
        </p:txBody>
      </p:sp>
      <p:cxnSp>
        <p:nvCxnSpPr>
          <p:cNvPr id="167" name="Google Shape;167;p21"/>
          <p:cNvCxnSpPr>
            <a:stCxn id="166" idx="1"/>
            <a:endCxn id="165" idx="7"/>
          </p:cNvCxnSpPr>
          <p:nvPr/>
        </p:nvCxnSpPr>
        <p:spPr>
          <a:xfrm rot="10800000">
            <a:off x="5382100" y="3216850"/>
            <a:ext cx="450900" cy="43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8" name="Google Shape;168;p21"/>
          <p:cNvSpPr/>
          <p:nvPr/>
        </p:nvSpPr>
        <p:spPr>
          <a:xfrm>
            <a:off x="3827900" y="1169857"/>
            <a:ext cx="2512325" cy="264625"/>
          </a:xfrm>
          <a:custGeom>
            <a:rect b="b" l="l" r="r" t="t"/>
            <a:pathLst>
              <a:path extrusionOk="0" h="10585" w="100493">
                <a:moveTo>
                  <a:pt x="0" y="9951"/>
                </a:moveTo>
                <a:cubicBezTo>
                  <a:pt x="14904" y="2499"/>
                  <a:pt x="32576" y="2598"/>
                  <a:pt x="49137" y="758"/>
                </a:cubicBezTo>
                <a:cubicBezTo>
                  <a:pt x="63649" y="-854"/>
                  <a:pt x="79507" y="-66"/>
                  <a:pt x="92567" y="6464"/>
                </a:cubicBezTo>
                <a:cubicBezTo>
                  <a:pt x="95230" y="7796"/>
                  <a:pt x="98841" y="8107"/>
                  <a:pt x="100493" y="10585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9" name="Google Shape;169;p21"/>
          <p:cNvSpPr txBox="1"/>
          <p:nvPr/>
        </p:nvSpPr>
        <p:spPr>
          <a:xfrm>
            <a:off x="5325775" y="1568563"/>
            <a:ext cx="2512200" cy="40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smooth variations = true alert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